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embeddings/Microsoft_Equation3.bin" ContentType="application/vnd.openxmlformats-officedocument.oleObject"/>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Default Extension="vml" ContentType="application/vnd.openxmlformats-officedocument.vmlDrawing"/>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slides/slide75.xml" ContentType="application/vnd.openxmlformats-officedocument.presentationml.slide+xml"/>
  <Default Extension="xls" ContentType="application/vnd.ms-excel"/>
  <Override PartName="/ppt/slides/slide85.xml" ContentType="application/vnd.openxmlformats-officedocument.presentationml.slide+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slideLayouts/slideLayout5.xml" ContentType="application/vnd.openxmlformats-officedocument.presentationml.slideLayout+xml"/>
  <Override PartName="/ppt/slides/slide42.xml" ContentType="application/vnd.openxmlformats-officedocument.presentationml.slide+xml"/>
  <Override PartName="/ppt/notesSlides/notesSlide17.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embeddings/Microsoft_Equation4.bin" ContentType="application/vnd.openxmlformats-officedocument.oleObject"/>
  <Override PartName="/ppt/slides/slide38.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7.xml" ContentType="application/vnd.openxmlformats-officedocument.presentationml.slide+xml"/>
  <Override PartName="/ppt/theme/theme2.xml" ContentType="application/vnd.openxmlformats-officedocument.theme+xml"/>
  <Override PartName="/ppt/notesSlides/notesSlide3.xml" ContentType="application/vnd.openxmlformats-officedocument.presentationml.notesSlide+xml"/>
  <Override PartName="/ppt/slides/slide76.xml" ContentType="application/vnd.openxmlformats-officedocument.presentationml.slide+xml"/>
  <Default Extension="emf" ContentType="image/x-emf"/>
  <Override PartName="/ppt/slides/slide86.xml" ContentType="application/vnd.openxmlformats-officedocument.presentationml.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tableStyles.xml" ContentType="application/vnd.openxmlformats-officedocument.presentationml.tableStyles+xml"/>
  <Override PartName="/ppt/slides/slide43.xml" ContentType="application/vnd.openxmlformats-officedocument.presentationml.slide+xml"/>
  <Override PartName="/ppt/notesSlides/notesSlide18.xml" ContentType="application/vnd.openxmlformats-officedocument.presentationml.notesSlide+xml"/>
  <Override PartName="/ppt/slides/slide52.xml" ContentType="application/vnd.openxmlformats-officedocument.presentationml.slide+xml"/>
  <Override PartName="/ppt/notesSlides/notesSlide28.xml" ContentType="application/vnd.openxmlformats-officedocument.presentationml.notesSlide+xml"/>
  <Override PartName="/ppt/embeddings/Microsoft_Equation5.bin" ContentType="application/vnd.openxmlformats-officedocument.oleObject"/>
  <Override PartName="/ppt/slides/slide62.xml" ContentType="application/vnd.openxmlformats-officedocument.presentationml.slide+xml"/>
  <Override PartName="/ppt/slideLayouts/slideLayout11.xml" ContentType="application/vnd.openxmlformats-officedocument.presentationml.slideLayout+xml"/>
  <Override PartName="/docProps/app.xml" ContentType="application/vnd.openxmlformats-officedocument.extended-properties+xml"/>
  <Override PartName="/ppt/slides/slide39.xml" ContentType="application/vnd.openxmlformats-officedocument.presentationml.slide+xml"/>
  <Override PartName="/ppt/slides/slide81.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docProps/core.xml" ContentType="application/vnd.openxmlformats-package.core-properties+xml"/>
  <Override PartName="/ppt/slides/slide68.xml" ContentType="application/vnd.openxmlformats-officedocument.presentationml.slide+xml"/>
  <Override PartName="/ppt/notesSlides/notesSlide4.xml" ContentType="application/vnd.openxmlformats-officedocument.presentationml.notesSlide+xml"/>
  <Override PartName="/ppt/slides/slide77.xml" ContentType="application/vnd.openxmlformats-officedocument.presentationml.slide+xml"/>
  <Override PartName="/ppt/slides/slide87.xml" ContentType="application/vnd.openxmlformats-officedocument.presentationml.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44.xml" ContentType="application/vnd.openxmlformats-officedocument.presentationml.slide+xml"/>
  <Override PartName="/ppt/notesSlides/notesSlide19.xml" ContentType="application/vnd.openxmlformats-officedocument.presentationml.notesSlide+xml"/>
  <Override PartName="/ppt/slides/slide53.xml" ContentType="application/vnd.openxmlformats-officedocument.presentationml.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slides/slide63.xml" ContentType="application/vnd.openxmlformats-officedocument.presentationml.slide+xml"/>
  <Override PartName="/ppt/slides/slide72.xml" ContentType="application/vnd.openxmlformats-officedocument.presentationml.slide+xml"/>
  <Override PartName="/ppt/slides/slide8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Override PartName="/ppt/embeddings/Microsoft_Equation1.bin" ContentType="application/vnd.openxmlformats-officedocument.oleObject"/>
  <Override PartName="/ppt/slides/slide26.xml" ContentType="application/vnd.openxmlformats-officedocument.presentationml.slide+xml"/>
  <Default Extension="pict" ContentType="image/pict"/>
  <Override PartName="/ppt/notesSlides/notesSlide34.xml" ContentType="application/vnd.openxmlformats-officedocument.presentationml.notesSlide+xml"/>
  <Default Extension="rels" ContentType="application/vnd.openxmlformats-package.relationships+xml"/>
  <Override PartName="/ppt/slides/slide35.xml" ContentType="application/vnd.openxmlformats-officedocument.presentationml.slide+xml"/>
  <Override PartName="/ppt/slides/slide7.xml" ContentType="application/vnd.openxmlformats-officedocument.presentationml.slide+xml"/>
  <Override PartName="/ppt/slideLayouts/slideLayout8.xml" ContentType="application/vnd.openxmlformats-officedocument.presentationml.slideLayout+xml"/>
  <Override PartName="/ppt/slides/slide45.xml" ContentType="application/vnd.openxmlformats-officedocument.presentationml.slide+xml"/>
  <Override PartName="/ppt/slides/slide54.xml" ContentType="application/vnd.openxmlformats-officedocument.presentationml.slide+xml"/>
  <Override PartName="/ppt/slideLayouts/slideLayout13.xml" ContentType="application/vnd.openxmlformats-officedocument.presentationml.slideLayout+xml"/>
  <Override PartName="/ppt/slides/slide64.xml" ContentType="application/vnd.openxmlformats-officedocument.presentationml.slide+xml"/>
  <Override PartName="/ppt/presProps.xml" ContentType="application/vnd.openxmlformats-officedocument.presentationml.presProps+xml"/>
  <Override PartName="/ppt/slides/slide73.xml" ContentType="application/vnd.openxmlformats-officedocument.presentationml.slide+xml"/>
  <Override PartName="/ppt/presentation.xml" ContentType="application/vnd.openxmlformats-officedocument.presentationml.presentation.main+xml"/>
  <Override PartName="/ppt/slides/slide83.xml" ContentType="application/vnd.openxmlformats-officedocument.presentationml.slide+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89.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embeddings/Microsoft_Equation2.bin" ContentType="application/vnd.openxmlformats-officedocument.oleObject"/>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46.xml" ContentType="application/vnd.openxmlformats-officedocument.presentationml.slide+xml"/>
  <Override PartName="/ppt/slides/slide55.xml" ContentType="application/vnd.openxmlformats-officedocument.presentationml.slide+xml"/>
  <Override PartName="/ppt/slides/slide65.xml" ContentType="application/vnd.openxmlformats-officedocument.presentationml.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r:id="rId1"/>
  </p:sldMasterIdLst>
  <p:notesMasterIdLst>
    <p:notesMasterId r:id="rId91"/>
  </p:notesMasterIdLst>
  <p:sldIdLst>
    <p:sldId id="265" r:id="rId2"/>
    <p:sldId id="395" r:id="rId3"/>
    <p:sldId id="394" r:id="rId4"/>
    <p:sldId id="392" r:id="rId5"/>
    <p:sldId id="393" r:id="rId6"/>
    <p:sldId id="396" r:id="rId7"/>
    <p:sldId id="391" r:id="rId8"/>
    <p:sldId id="281" r:id="rId9"/>
    <p:sldId id="397" r:id="rId10"/>
    <p:sldId id="313" r:id="rId11"/>
    <p:sldId id="285" r:id="rId12"/>
    <p:sldId id="319" r:id="rId13"/>
    <p:sldId id="320" r:id="rId14"/>
    <p:sldId id="295" r:id="rId15"/>
    <p:sldId id="322" r:id="rId16"/>
    <p:sldId id="296" r:id="rId17"/>
    <p:sldId id="298" r:id="rId18"/>
    <p:sldId id="299" r:id="rId19"/>
    <p:sldId id="300" r:id="rId20"/>
    <p:sldId id="301" r:id="rId21"/>
    <p:sldId id="323" r:id="rId22"/>
    <p:sldId id="331" r:id="rId23"/>
    <p:sldId id="332" r:id="rId24"/>
    <p:sldId id="324" r:id="rId25"/>
    <p:sldId id="325" r:id="rId26"/>
    <p:sldId id="326" r:id="rId27"/>
    <p:sldId id="327" r:id="rId28"/>
    <p:sldId id="328" r:id="rId29"/>
    <p:sldId id="329" r:id="rId30"/>
    <p:sldId id="330" r:id="rId31"/>
    <p:sldId id="398"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3" r:id="rId82"/>
    <p:sldId id="382" r:id="rId83"/>
    <p:sldId id="384" r:id="rId84"/>
    <p:sldId id="385" r:id="rId85"/>
    <p:sldId id="386" r:id="rId86"/>
    <p:sldId id="387" r:id="rId87"/>
    <p:sldId id="388" r:id="rId88"/>
    <p:sldId id="389" r:id="rId89"/>
    <p:sldId id="390" r:id="rId9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mc="http://schemas.openxmlformats.org/markup-compatibility/2006" xmlns:mv="urn:schemas-microsoft-com:mac:vml" xmlns:p15="http://schemas.microsoft.com/office/powerpoint/2012/main" xmlns:p="http://schemas.openxmlformats.org/presentationml/2006/main" xmlns:r="http://schemas.openxmlformats.org/officeDocument/2006/relationships" xmlns:a="http://schemas.openxmlformats.org/drawingml/2006/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4FFD2"/>
  </p:clrMru>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0"/>
    </p:ext>
    <p:ext uri="{FD5EFAAD-0ECE-453E-9831-46B23BE46B34}">
      <p15:chartTrackingRefBased xmlns:mc="http://schemas.openxmlformats.org/markup-compatibility/2006" xmlns:mv="urn:schemas-microsoft-com:mac:vml" xmlns:p15="http://schemas.microsoft.com/office/powerpoint/2012/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1557" autoAdjust="0"/>
    <p:restoredTop sz="94672"/>
  </p:normalViewPr>
  <p:slideViewPr>
    <p:cSldViewPr snapToGrid="0" snapToObjects="1">
      <p:cViewPr varScale="1">
        <p:scale>
          <a:sx n="144" d="100"/>
          <a:sy n="144" d="100"/>
        </p:scale>
        <p:origin x="-1704"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44"/>
    </p:cViewPr>
  </p:sorterViewPr>
  <p:notesViewPr>
    <p:cSldViewPr snapToObjects="1">
      <p:cViewPr varScale="1">
        <p:scale>
          <a:sx n="122" d="100"/>
          <a:sy n="122" d="100"/>
        </p:scale>
        <p:origin x="-4976" y="-12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interSettings" Target="printerSettings/printerSettings1.bin"/><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ict"/><Relationship Id="rId2" Type="http://schemas.openxmlformats.org/officeDocument/2006/relationships/image" Target="../media/image16.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pict"/></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128"/>
                <a:cs typeface="ＭＳ Ｐゴシック" charset="-128"/>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65C09104-FB5C-CD4F-9730-869F015B32A3}" type="datetime1">
              <a:rPr lang="en-US" altLang="en-US"/>
              <a:pPr/>
              <a:t>9/26/18</a:t>
            </a:fld>
            <a:endParaRPr lang="en-US" alt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128"/>
                <a:cs typeface="ＭＳ Ｐゴシック" charset="-128"/>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501EFFB2-75D3-E44E-9C9D-ABD4D821A301}"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4331087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ADF5B13-FF64-E448-8852-0936C32E8EA7}" type="slidenum">
              <a:rPr lang="en-US" altLang="en-US" sz="1200">
                <a:latin typeface="Calibri" charset="0"/>
              </a:rPr>
              <a:pPr eaLnBrk="1" hangingPunct="1"/>
              <a:t>1</a:t>
            </a:fld>
            <a:endParaRPr lang="en-US" altLang="en-US" sz="1200" dirty="0">
              <a:latin typeface="Calibri" charset="0"/>
            </a:endParaRPr>
          </a:p>
        </p:txBody>
      </p:sp>
      <p:sp>
        <p:nvSpPr>
          <p:cNvPr id="15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15363"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eaLnBrk="1" hangingPunct="1">
              <a:spcBef>
                <a:spcPct val="0"/>
              </a:spcBef>
            </a:pPr>
            <a:endParaRPr lang="en-US" altLang="en-US" dirty="0">
              <a:latin typeface="Arial" charset="0"/>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01644392"/>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67586" name="Notes Placeholder 2"/>
          <p:cNvSpPr>
            <a:spLocks noGrp="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endParaRPr lang="en-US" altLang="en-US">
              <a:ea typeface="ＭＳ Ｐゴシック" charset="-128"/>
            </a:endParaRPr>
          </a:p>
        </p:txBody>
      </p:sp>
      <p:sp>
        <p:nvSpPr>
          <p:cNvPr id="67587" name="Slide Number Placeholder 3"/>
          <p:cNvSpPr>
            <a:spLocks noGrp="1"/>
          </p:cNvSpPr>
          <p:nvPr>
            <p:ph type="sldNum" sz="quarter" idx="5"/>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C13D493-5FA3-7F44-B35C-3F05FF84B16E}" type="slidenum">
              <a:rPr lang="en-US" altLang="en-US" sz="1200">
                <a:latin typeface="Calibri" charset="0"/>
              </a:rPr>
              <a:pPr eaLnBrk="1" hangingPunct="1"/>
              <a:t>32</a:t>
            </a:fld>
            <a:endParaRPr lang="en-US" altLang="en-US" sz="1200">
              <a:latin typeface="Calibri" charset="0"/>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34489513"/>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Speed up equals old execution time over new execution time</a:t>
            </a:r>
            <a:endParaRPr lang="en-US" dirty="0"/>
          </a:p>
        </p:txBody>
      </p:sp>
      <p:sp>
        <p:nvSpPr>
          <p:cNvPr id="4" name="Slide Number Placeholder 3"/>
          <p:cNvSpPr>
            <a:spLocks noGrp="1"/>
          </p:cNvSpPr>
          <p:nvPr>
            <p:ph type="sldNum" sz="quarter" idx="10"/>
          </p:nvPr>
        </p:nvSpPr>
        <p:spPr/>
        <p:txBody>
          <a:bodyPr/>
          <a:lstStyle/>
          <a:p>
            <a:fld id="{501EFFB2-75D3-E44E-9C9D-ABD4D821A301}" type="slidenum">
              <a:rPr lang="en-US" altLang="en-US" smtClean="0"/>
              <a:pPr/>
              <a:t>33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a:t>
            </a:r>
            <a:r>
              <a:rPr lang="en-US" baseline="0" dirty="0" smtClean="0"/>
              <a:t> of speedup where the part you sped up is only ten percent of the all instructions</a:t>
            </a:r>
            <a:endParaRPr lang="en-US" dirty="0"/>
          </a:p>
        </p:txBody>
      </p:sp>
      <p:sp>
        <p:nvSpPr>
          <p:cNvPr id="4" name="Slide Number Placeholder 3"/>
          <p:cNvSpPr>
            <a:spLocks noGrp="1"/>
          </p:cNvSpPr>
          <p:nvPr>
            <p:ph type="sldNum" sz="quarter" idx="10"/>
          </p:nvPr>
        </p:nvSpPr>
        <p:spPr/>
        <p:txBody>
          <a:bodyPr/>
          <a:lstStyle/>
          <a:p>
            <a:fld id="{501EFFB2-75D3-E44E-9C9D-ABD4D821A301}" type="slidenum">
              <a:rPr lang="en-US" altLang="en-US" smtClean="0"/>
              <a:pPr/>
              <a:t>35</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Picture of gene </a:t>
            </a:r>
            <a:r>
              <a:rPr lang="en-US" dirty="0" err="1" smtClean="0"/>
              <a:t>amdahl</a:t>
            </a:r>
            <a:endParaRPr lang="en-US" dirty="0"/>
          </a:p>
        </p:txBody>
      </p:sp>
      <p:sp>
        <p:nvSpPr>
          <p:cNvPr id="4" name="Slide Number Placeholder 3"/>
          <p:cNvSpPr>
            <a:spLocks noGrp="1"/>
          </p:cNvSpPr>
          <p:nvPr>
            <p:ph type="sldNum" sz="quarter" idx="10"/>
          </p:nvPr>
        </p:nvSpPr>
        <p:spPr/>
        <p:txBody>
          <a:bodyPr/>
          <a:lstStyle/>
          <a:p>
            <a:fld id="{501EFFB2-75D3-E44E-9C9D-ABD4D821A301}" type="slidenum">
              <a:rPr lang="en-US" altLang="en-US" smtClean="0"/>
              <a:pPr/>
              <a:t>36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Graphic showing IO,</a:t>
            </a:r>
            <a:r>
              <a:rPr lang="en-US" baseline="0" dirty="0" smtClean="0"/>
              <a:t> memory, </a:t>
            </a:r>
            <a:r>
              <a:rPr lang="en-US" baseline="0" dirty="0" err="1" smtClean="0"/>
              <a:t>cpu</a:t>
            </a:r>
            <a:r>
              <a:rPr lang="en-US" baseline="0" dirty="0" smtClean="0"/>
              <a:t>, output device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Change</a:t>
            </a:r>
            <a:r>
              <a:rPr lang="en-US" baseline="0" dirty="0"/>
              <a:t> instruction to match ARM layout</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Shows the</a:t>
            </a:r>
            <a:r>
              <a:rPr lang="en-US" baseline="0" dirty="0" smtClean="0"/>
              <a:t> machine state is defined by what’s in memory, what’s in the registers, and what’s in the program counter</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p:sp>
      <p:sp>
        <p:nvSpPr>
          <p:cNvPr id="58370" name="Notes Placeholder 2"/>
          <p:cNvSpPr>
            <a:spLocks noGrp="1"/>
          </p:cNvSpPr>
          <p:nvPr>
            <p:ph type="body" idx="1"/>
          </p:nvPr>
        </p:nvSpPr>
        <p:spPr>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r>
              <a:rPr lang="en-US" altLang="en-US" dirty="0">
                <a:solidFill>
                  <a:srgbClr val="FF0000"/>
                </a:solidFill>
                <a:ea typeface="ＭＳ Ｐゴシック" charset="-128"/>
              </a:rPr>
              <a:t>Need</a:t>
            </a:r>
            <a:r>
              <a:rPr lang="en-US" altLang="en-US" baseline="0" dirty="0">
                <a:solidFill>
                  <a:srgbClr val="FF0000"/>
                </a:solidFill>
                <a:ea typeface="ＭＳ Ｐゴシック" charset="-128"/>
              </a:rPr>
              <a:t> to add ARM opcode</a:t>
            </a:r>
            <a:endParaRPr lang="en-US" altLang="en-US" dirty="0">
              <a:solidFill>
                <a:srgbClr val="FF0000"/>
              </a:solidFill>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78411889"/>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Illustrations of variable length instructions on </a:t>
            </a:r>
            <a:r>
              <a:rPr lang="en-US" dirty="0" err="1" smtClean="0"/>
              <a:t>vax</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Illustration of multi length instructions.  Point is that it has better code density which makes it good for embedded.</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07A62E8-3E14-354D-AFCD-AE4DEF9BC2CA}" type="slidenum">
              <a:rPr lang="en-US" altLang="en-US" sz="1200"/>
              <a:pPr/>
              <a:t>8</a:t>
            </a:fld>
            <a:endParaRPr lang="en-US" altLang="en-US" sz="1200" dirty="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pPr eaLnBrk="1" hangingPunct="1"/>
            <a:r>
              <a:rPr lang="en-US" altLang="en-US" dirty="0"/>
              <a:t>Choosing partners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63260868"/>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Change</a:t>
            </a:r>
            <a:r>
              <a:rPr lang="en-US" baseline="0" dirty="0"/>
              <a:t> this slide over to ARM formats</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Corrected Error in D instruction to </a:t>
            </a:r>
            <a:r>
              <a:rPr lang="en-US" sz="1200" smtClean="0"/>
              <a:t>11 bits – rev2 9/2018</a:t>
            </a:r>
            <a:endParaRPr 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69" name="Rectangle 2"/>
          <p:cNvSpPr>
            <a:spLocks noGrp="1" noChangeArrowheads="1"/>
          </p:cNvSpPr>
          <p:nvPr>
            <p:ph type="body" idx="1"/>
          </p:nvPr>
        </p:nvSpPr>
        <p:spPr>
          <a:xfrm>
            <a:off x="913805" y="4345214"/>
            <a:ext cx="5030391" cy="4113893"/>
          </a:xfrm>
          <a:noFill/>
          <a:ln w="9525">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lIns="88938" tIns="43688" rIns="88938" bIns="43688"/>
          <a:lstStyle/>
          <a:p>
            <a:endParaRPr lang="en-US" altLang="en-US"/>
          </a:p>
        </p:txBody>
      </p:sp>
      <p:sp>
        <p:nvSpPr>
          <p:cNvPr id="32770" name="Rectangle 3"/>
          <p:cNvSpPr>
            <a:spLocks noGrp="1" noRot="1" noChangeAspect="1" noChangeArrowheads="1" noTextEdit="1"/>
          </p:cNvSpPr>
          <p:nvPr>
            <p:ph type="sldImg"/>
          </p:nvPr>
        </p:nvSpPr>
        <p:spPr>
          <a:xfrm>
            <a:off x="1187649" y="690941"/>
            <a:ext cx="4482703" cy="3415392"/>
          </a:xfrm>
          <a:ln w="12700" cap="flat">
            <a:solidFill>
              <a:schemeClr val="tx1"/>
            </a:solidFill>
            <a:miter lim="800000"/>
            <a:headEnd/>
            <a:tailEnd/>
          </a:ln>
        </p:spPr>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3825858"/>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p:sp>
      <p:sp>
        <p:nvSpPr>
          <p:cNvPr id="38914" name="Notes Placeholder 2"/>
          <p:cNvSpPr>
            <a:spLocks noGrp="1"/>
          </p:cNvSpPr>
          <p:nvPr>
            <p:ph type="body" idx="1"/>
          </p:nvPr>
        </p:nvSpPr>
        <p:spPr>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endParaRPr lang="en-US" alt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33233748"/>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Graphics to try to illustrate </a:t>
            </a:r>
            <a:r>
              <a:rPr lang="en-US" dirty="0" err="1" smtClean="0"/>
              <a:t>Orthoginality</a:t>
            </a:r>
            <a:endParaRPr lang="en-US" dirty="0"/>
          </a:p>
        </p:txBody>
      </p:sp>
      <p:sp>
        <p:nvSpPr>
          <p:cNvPr id="4" name="Slide Number Placeholder 3"/>
          <p:cNvSpPr>
            <a:spLocks noGrp="1"/>
          </p:cNvSpPr>
          <p:nvPr>
            <p:ph type="sldNum" sz="quarter" idx="10"/>
          </p:nvPr>
        </p:nvSpPr>
        <p:spPr/>
        <p:txBody>
          <a:bodyPr/>
          <a:lstStyle/>
          <a:p>
            <a:pPr>
              <a:defRPr/>
            </a:pPr>
            <a:fld id="{A46A5EC0-EF00-C043-A531-17128A9A5C99}" type="slidenum">
              <a:rPr lang="en-US" altLang="en-US" smtClean="0"/>
              <a:pPr>
                <a:defRPr/>
              </a:pPr>
              <a:t>60</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23554" name="Notes Placeholder 2"/>
          <p:cNvSpPr>
            <a:spLocks noGrp="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5938853"/>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eaLnBrk="0" fontAlgn="base" hangingPunct="0">
              <a:spcBef>
                <a:spcPct val="0"/>
              </a:spcBef>
              <a:spcAft>
                <a:spcPct val="0"/>
              </a:spcAft>
              <a:defRPr/>
            </a:pPr>
            <a:r>
              <a:rPr lang="en-AU" sz="1700">
                <a:ea typeface="ＭＳ Ｐゴシック" charset="-128"/>
                <a:cs typeface="ＭＳ Ｐゴシック" charset="-128"/>
              </a:rPr>
              <a:t>Morgan Kaufmann Publishers</a:t>
            </a:r>
          </a:p>
        </p:txBody>
      </p:sp>
      <p:sp>
        <p:nvSpPr>
          <p:cNvPr id="25602" name="Rectangle 3"/>
          <p:cNvSpPr>
            <a:spLocks noGrp="1" noChangeArrowheads="1"/>
          </p:cNvSpPr>
          <p:nvPr>
            <p:ph type="dt" sz="quarter"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fld id="{70DE40E3-6AEF-6344-AC1C-34B710C433E1}" type="datetime3">
              <a:rPr lang="en-AU" altLang="en-US" sz="1700">
                <a:latin typeface="Calibri" charset="0"/>
              </a:rPr>
              <a:pPr/>
              <a:t>September 26, 18</a:t>
            </a:fld>
            <a:endParaRPr lang="en-AU" altLang="en-US" sz="1700">
              <a:latin typeface="Calibri" charset="0"/>
            </a:endParaRPr>
          </a:p>
        </p:txBody>
      </p:sp>
      <p:sp>
        <p:nvSpPr>
          <p:cNvPr id="2355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AU" altLang="en-US" sz="1700">
                <a:latin typeface="Calibri" charset="0"/>
              </a:rPr>
              <a:t>Chapter 3 — Arithmetic for Computers</a:t>
            </a:r>
          </a:p>
        </p:txBody>
      </p:sp>
      <p:sp>
        <p:nvSpPr>
          <p:cNvPr id="25604" name="Rectangle 7"/>
          <p:cNvSpPr>
            <a:spLocks noGrp="1" noChangeArrowheads="1"/>
          </p:cNvSpPr>
          <p:nvPr>
            <p:ph type="sldNum" sz="quarter" idx="5"/>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fld id="{120BC1A3-3200-284A-BAF9-4CD924A05D33}" type="slidenum">
              <a:rPr lang="en-AU" altLang="en-US" sz="1700">
                <a:latin typeface="Calibri" charset="0"/>
              </a:rPr>
              <a:pPr/>
              <a:t>64</a:t>
            </a:fld>
            <a:endParaRPr lang="en-AU" altLang="en-US" sz="1700">
              <a:latin typeface="Calibri" charset="0"/>
            </a:endParaRPr>
          </a:p>
        </p:txBody>
      </p:sp>
      <p:sp>
        <p:nvSpPr>
          <p:cNvPr id="2560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25606" name="Rectangle 3"/>
          <p:cNvSpPr>
            <a:spLocks noGrp="1" noChangeArrowheads="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91306920"/>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bwMode="auto">
          <a:xfrm>
            <a:off x="1111250" y="679450"/>
            <a:ext cx="4627563" cy="3471863"/>
          </a:xfrm>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43010" name="Rectangle 3"/>
          <p:cNvSpPr>
            <a:spLocks noGrp="1" noChangeArrowheads="1"/>
          </p:cNvSpPr>
          <p:nvPr>
            <p:ph type="body" idx="1"/>
          </p:nvPr>
        </p:nvSpPr>
        <p:spPr bwMode="auto">
          <a:xfrm>
            <a:off x="903288" y="4376738"/>
            <a:ext cx="5041900" cy="4075112"/>
          </a:xfr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Note that the smaller fraction is the one shifted (while increasing its exponent until it is equal to the larger exponent)</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14755808"/>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bwMode="auto">
          <a:xfrm>
            <a:off x="1111250" y="679450"/>
            <a:ext cx="4627563" cy="3471863"/>
          </a:xfrm>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43010" name="Rectangle 3"/>
          <p:cNvSpPr>
            <a:spLocks noGrp="1" noChangeArrowheads="1"/>
          </p:cNvSpPr>
          <p:nvPr>
            <p:ph type="body" idx="1"/>
          </p:nvPr>
        </p:nvSpPr>
        <p:spPr bwMode="auto">
          <a:xfrm>
            <a:off x="903288" y="4376738"/>
            <a:ext cx="5041900" cy="4075112"/>
          </a:xfr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Note that the smaller fraction is the one shifted (while increasing its exponent until it is equal to the larger exponent)</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14755808"/>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AU">
                <a:ea typeface="ＭＳ Ｐゴシック" pitchFamily="23" charset="-128"/>
                <a:cs typeface="ＭＳ Ｐゴシック" pitchFamily="23" charset="-128"/>
              </a:rPr>
              <a:t>Morgan Kaufmann Publishers</a:t>
            </a:r>
          </a:p>
        </p:txBody>
      </p:sp>
      <p:sp>
        <p:nvSpPr>
          <p:cNvPr id="39938" name="Rectangle 3"/>
          <p:cNvSpPr>
            <a:spLocks noGrp="1" noChangeArrowheads="1"/>
          </p:cNvSpPr>
          <p:nvPr>
            <p:ph type="dt" sz="quarter"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A2B82CEB-80E1-5945-A9D9-F358BCBF5C9B}" type="datetime3">
              <a:rPr lang="en-AU" altLang="en-US"/>
              <a:pPr>
                <a:spcBef>
                  <a:spcPct val="0"/>
                </a:spcBef>
              </a:pPr>
              <a:t>September 26, 18</a:t>
            </a:fld>
            <a:endParaRPr lang="en-AU" altLang="en-US"/>
          </a:p>
        </p:txBody>
      </p:sp>
      <p:sp>
        <p:nvSpPr>
          <p:cNvPr id="39939" name="Rectangle 6"/>
          <p:cNvSpPr>
            <a:spLocks noGrp="1" noChangeArrowheads="1"/>
          </p:cNvSpPr>
          <p:nvPr>
            <p:ph type="ftr" sz="quarter" idx="4"/>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fontAlgn="base">
              <a:spcBef>
                <a:spcPct val="0"/>
              </a:spcBef>
              <a:spcAft>
                <a:spcPct val="0"/>
              </a:spcAft>
            </a:pPr>
            <a:r>
              <a:rPr lang="en-AU" altLang="en-US"/>
              <a:t>Chapter 4 — The Processor</a:t>
            </a:r>
          </a:p>
        </p:txBody>
      </p:sp>
      <p:sp>
        <p:nvSpPr>
          <p:cNvPr id="39940" name="Rectangle 7"/>
          <p:cNvSpPr>
            <a:spLocks noGrp="1" noChangeArrowheads="1"/>
          </p:cNvSpPr>
          <p:nvPr>
            <p:ph type="sldNum" sz="quarter" idx="5"/>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66A1104B-364F-814C-8141-EB9411831052}" type="slidenum">
              <a:rPr lang="en-AU" altLang="en-US"/>
              <a:pPr>
                <a:spcBef>
                  <a:spcPct val="0"/>
                </a:spcBef>
              </a:pPr>
              <a:t>71</a:t>
            </a:fld>
            <a:endParaRPr lang="en-AU" altLang="en-US"/>
          </a:p>
        </p:txBody>
      </p:sp>
      <p:sp>
        <p:nvSpPr>
          <p:cNvPr id="3994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39942"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square" numCol="1" anchor="t" anchorCtr="0" compatLnSpc="1">
            <a:prstTxWarp prst="textNoShape">
              <a:avLst/>
            </a:prstTxWarp>
          </a:bodyPr>
          <a:lstStyle/>
          <a:p>
            <a:pPr eaLnBrk="1" hangingPunct="1">
              <a:spcBef>
                <a:spcPct val="0"/>
              </a:spcBef>
            </a:pPr>
            <a:r>
              <a:rPr lang="en-US" altLang="en-US" dirty="0" smtClean="0">
                <a:ea typeface="ＭＳ Ｐゴシック" charset="-128"/>
              </a:rPr>
              <a:t>Block 1 for Edgar</a:t>
            </a:r>
            <a:endParaRPr lang="en-US" altLang="en-US" dirty="0">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43026899"/>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CC4366D-53DE-4E40-A398-022EAB74E643}" type="slidenum">
              <a:rPr lang="en-US" altLang="en-US" sz="1200"/>
              <a:pPr/>
              <a:t>10</a:t>
            </a:fld>
            <a:endParaRPr lang="en-US" altLang="en-US" sz="1200" dirty="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eaLnBrk="1" hangingPunct="1"/>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72091952"/>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AU">
                <a:ea typeface="ＭＳ Ｐゴシック" pitchFamily="23" charset="-128"/>
                <a:cs typeface="ＭＳ Ｐゴシック" pitchFamily="23" charset="-128"/>
              </a:rPr>
              <a:t>Morgan Kaufmann Publishers</a:t>
            </a:r>
          </a:p>
        </p:txBody>
      </p:sp>
      <p:sp>
        <p:nvSpPr>
          <p:cNvPr id="36866" name="Rectangle 3"/>
          <p:cNvSpPr>
            <a:spLocks noGrp="1" noChangeArrowheads="1"/>
          </p:cNvSpPr>
          <p:nvPr>
            <p:ph type="dt" sz="quarter"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D0FA4860-6D47-B645-AB77-739DC59863EE}" type="datetime3">
              <a:rPr lang="en-AU" altLang="en-US"/>
              <a:pPr>
                <a:spcBef>
                  <a:spcPct val="0"/>
                </a:spcBef>
              </a:pPr>
              <a:t>September 26, 18</a:t>
            </a:fld>
            <a:endParaRPr lang="en-AU" altLang="en-US"/>
          </a:p>
        </p:txBody>
      </p:sp>
      <p:sp>
        <p:nvSpPr>
          <p:cNvPr id="36867" name="Rectangle 6"/>
          <p:cNvSpPr>
            <a:spLocks noGrp="1" noChangeArrowheads="1"/>
          </p:cNvSpPr>
          <p:nvPr>
            <p:ph type="ftr" sz="quarter" idx="4"/>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fontAlgn="base">
              <a:spcBef>
                <a:spcPct val="0"/>
              </a:spcBef>
              <a:spcAft>
                <a:spcPct val="0"/>
              </a:spcAft>
            </a:pPr>
            <a:r>
              <a:rPr lang="en-AU" altLang="en-US"/>
              <a:t>Chapter 4 — The Processor</a:t>
            </a:r>
          </a:p>
        </p:txBody>
      </p:sp>
      <p:sp>
        <p:nvSpPr>
          <p:cNvPr id="36868" name="Rectangle 7"/>
          <p:cNvSpPr>
            <a:spLocks noGrp="1" noChangeArrowheads="1"/>
          </p:cNvSpPr>
          <p:nvPr>
            <p:ph type="sldNum" sz="quarter" idx="5"/>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756B5F31-009B-F34A-9743-A0667B1518ED}" type="slidenum">
              <a:rPr lang="en-AU" altLang="en-US"/>
              <a:pPr>
                <a:spcBef>
                  <a:spcPct val="0"/>
                </a:spcBef>
              </a:pPr>
              <a:t>72</a:t>
            </a:fld>
            <a:endParaRPr lang="en-AU" altLang="en-US"/>
          </a:p>
        </p:txBody>
      </p:sp>
      <p:sp>
        <p:nvSpPr>
          <p:cNvPr id="3686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36870"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81191281"/>
      </p:ext>
    </p:extLst>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AU">
                <a:ea typeface="ＭＳ Ｐゴシック" pitchFamily="23" charset="-128"/>
                <a:cs typeface="ＭＳ Ｐゴシック" pitchFamily="23" charset="-128"/>
              </a:rPr>
              <a:t>Morgan Kaufmann Publishers</a:t>
            </a:r>
          </a:p>
        </p:txBody>
      </p:sp>
      <p:sp>
        <p:nvSpPr>
          <p:cNvPr id="55298" name="Rectangle 3"/>
          <p:cNvSpPr>
            <a:spLocks noGrp="1" noChangeArrowheads="1"/>
          </p:cNvSpPr>
          <p:nvPr>
            <p:ph type="dt" sz="quarter"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ECC72FD4-1099-B548-937A-994D3F74146A}" type="datetime3">
              <a:rPr lang="en-AU" altLang="en-US"/>
              <a:pPr>
                <a:spcBef>
                  <a:spcPct val="0"/>
                </a:spcBef>
              </a:pPr>
              <a:t>September 26, 18</a:t>
            </a:fld>
            <a:endParaRPr lang="en-AU" altLang="en-US"/>
          </a:p>
        </p:txBody>
      </p:sp>
      <p:sp>
        <p:nvSpPr>
          <p:cNvPr id="55299" name="Rectangle 6"/>
          <p:cNvSpPr>
            <a:spLocks noGrp="1" noChangeArrowheads="1"/>
          </p:cNvSpPr>
          <p:nvPr>
            <p:ph type="ftr" sz="quarter" idx="4"/>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fontAlgn="base">
              <a:spcBef>
                <a:spcPct val="0"/>
              </a:spcBef>
              <a:spcAft>
                <a:spcPct val="0"/>
              </a:spcAft>
            </a:pPr>
            <a:r>
              <a:rPr lang="en-AU" altLang="en-US"/>
              <a:t>Chapter 4 — The Processor</a:t>
            </a:r>
          </a:p>
        </p:txBody>
      </p:sp>
      <p:sp>
        <p:nvSpPr>
          <p:cNvPr id="55300" name="Rectangle 7"/>
          <p:cNvSpPr>
            <a:spLocks noGrp="1" noChangeArrowheads="1"/>
          </p:cNvSpPr>
          <p:nvPr>
            <p:ph type="sldNum" sz="quarter" idx="5"/>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27B5D062-9633-6849-8AB4-AD4F55D5AD6C}" type="slidenum">
              <a:rPr lang="en-AU" altLang="en-US"/>
              <a:pPr>
                <a:spcBef>
                  <a:spcPct val="0"/>
                </a:spcBef>
              </a:pPr>
              <a:t>77</a:t>
            </a:fld>
            <a:endParaRPr lang="en-AU" altLang="en-US"/>
          </a:p>
        </p:txBody>
      </p:sp>
      <p:sp>
        <p:nvSpPr>
          <p:cNvPr id="5530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55302" name="Rectangle 3"/>
          <p:cNvSpPr>
            <a:spLocks noGrp="1" noChangeArrowheads="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87051825"/>
      </p:ext>
    </p:extLst>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59394" name="Notes Placeholder 2"/>
          <p:cNvSpPr>
            <a:spLocks noGrp="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66925370"/>
      </p:ext>
    </p:extLst>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59394" name="Notes Placeholder 2"/>
          <p:cNvSpPr>
            <a:spLocks noGrp="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66925370"/>
      </p:ext>
    </p:extLst>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97282" name="Rectangle 3"/>
          <p:cNvSpPr>
            <a:spLocks noGrp="1" noChangeArrowheads="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numCol="1" anchor="t" anchorCtr="0" compatLnSpc="1">
            <a:prstTxWarp prst="textNoShape">
              <a:avLst/>
            </a:prstTxWarp>
          </a:bodyPr>
          <a:lstStyle/>
          <a:p>
            <a:pPr eaLnBrk="1" hangingPunct="1">
              <a:spcBef>
                <a:spcPct val="0"/>
              </a:spcBef>
            </a:pPr>
            <a:endParaRPr lang="en-US" altLang="zh-CN">
              <a:ea typeface="宋体" charset="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02465154"/>
      </p:ext>
    </p:extLst>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59394" name="Notes Placeholder 2"/>
          <p:cNvSpPr>
            <a:spLocks noGrp="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66925370"/>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36866"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r>
              <a:rPr lang="en-US" altLang="en-US">
                <a:ea typeface="ＭＳ Ｐゴシック" charset="-128"/>
              </a:rPr>
              <a:t>A clock cycle is the basic unit of time to execute one operation/pipeline stage/etc.</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86319026"/>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38914"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r>
              <a:rPr lang="en-US" altLang="en-US" dirty="0" smtClean="0">
                <a:ea typeface="ＭＳ Ｐゴシック" charset="-128"/>
              </a:rPr>
              <a:t>Clock Rate is inverse of clock cycle time </a:t>
            </a:r>
            <a:endParaRPr lang="en-US" altLang="en-US" dirty="0">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1109500"/>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Equation on page  - </a:t>
            </a:r>
            <a:r>
              <a:rPr lang="en-US" dirty="0" err="1" smtClean="0"/>
              <a:t>cpu</a:t>
            </a:r>
            <a:r>
              <a:rPr lang="en-US" dirty="0" smtClean="0"/>
              <a:t> execution</a:t>
            </a:r>
            <a:r>
              <a:rPr lang="en-US" baseline="0" dirty="0" smtClean="0"/>
              <a:t> time is equal to the number of </a:t>
            </a:r>
            <a:r>
              <a:rPr lang="en-US" baseline="0" dirty="0" err="1" smtClean="0"/>
              <a:t>cpu</a:t>
            </a:r>
            <a:r>
              <a:rPr lang="en-US" baseline="0" dirty="0" smtClean="0"/>
              <a:t> clock cycles for a program divided by the clock rate of the processor   seconds  equal cycles divided by cycles per second</a:t>
            </a:r>
            <a:endParaRPr lang="en-US" dirty="0"/>
          </a:p>
        </p:txBody>
      </p:sp>
      <p:sp>
        <p:nvSpPr>
          <p:cNvPr id="4" name="Slide Number Placeholder 3"/>
          <p:cNvSpPr>
            <a:spLocks noGrp="1"/>
          </p:cNvSpPr>
          <p:nvPr>
            <p:ph type="sldNum" sz="quarter" idx="10"/>
          </p:nvPr>
        </p:nvSpPr>
        <p:spPr/>
        <p:txBody>
          <a:bodyPr/>
          <a:lstStyle/>
          <a:p>
            <a:fld id="{501EFFB2-75D3-E44E-9C9D-ABD4D821A301}" type="slidenum">
              <a:rPr lang="en-US" altLang="en-US" smtClean="0"/>
              <a:pPr/>
              <a:t>20</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46082" name="Rectangle 3"/>
          <p:cNvSpPr>
            <a:spLocks noGrp="1" noChangeArrowheads="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r>
              <a:rPr lang="en-US" altLang="en-US">
                <a:ea typeface="ＭＳ Ｐゴシック" charset="-128"/>
              </a:rPr>
              <a:t>For lecture</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09324030"/>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54274"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endParaRPr lang="en-US" altLang="en-US">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09986067"/>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sp>
      <p:sp>
        <p:nvSpPr>
          <p:cNvPr id="30722" name="Rectangle 3"/>
          <p:cNvSpPr>
            <a:spLocks noGrp="1" noChangeArrowheads="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r>
              <a:rPr lang="en-US" altLang="en-US" dirty="0">
                <a:ea typeface="ＭＳ Ｐゴシック" charset="-128"/>
              </a:rPr>
              <a:t>Increasing performance requires decreasing execution </a:t>
            </a:r>
            <a:r>
              <a:rPr lang="en-US" altLang="en-US" dirty="0" smtClean="0">
                <a:ea typeface="ＭＳ Ｐゴシック" charset="-128"/>
              </a:rPr>
              <a:t>time.   Equation is ratio of performance of </a:t>
            </a:r>
            <a:r>
              <a:rPr lang="en-US" altLang="en-US" dirty="0" err="1" smtClean="0">
                <a:ea typeface="ＭＳ Ｐゴシック" charset="-128"/>
              </a:rPr>
              <a:t>x</a:t>
            </a:r>
            <a:r>
              <a:rPr lang="en-US" altLang="en-US" dirty="0" smtClean="0">
                <a:ea typeface="ＭＳ Ｐゴシック" charset="-128"/>
              </a:rPr>
              <a:t> to performance of </a:t>
            </a:r>
            <a:r>
              <a:rPr lang="en-US" altLang="en-US" dirty="0" err="1" smtClean="0">
                <a:ea typeface="ＭＳ Ｐゴシック" charset="-128"/>
              </a:rPr>
              <a:t>y</a:t>
            </a:r>
            <a:r>
              <a:rPr lang="en-US" altLang="en-US" dirty="0" smtClean="0">
                <a:ea typeface="ＭＳ Ｐゴシック" charset="-128"/>
              </a:rPr>
              <a:t> is equal to the ratio</a:t>
            </a:r>
            <a:r>
              <a:rPr lang="en-US" altLang="en-US" baseline="0" dirty="0" smtClean="0">
                <a:ea typeface="ＭＳ Ｐゴシック" charset="-128"/>
              </a:rPr>
              <a:t> of the execution time of </a:t>
            </a:r>
            <a:r>
              <a:rPr lang="en-US" altLang="en-US" baseline="0" dirty="0" err="1" smtClean="0">
                <a:ea typeface="ＭＳ Ｐゴシック" charset="-128"/>
              </a:rPr>
              <a:t>y</a:t>
            </a:r>
            <a:r>
              <a:rPr lang="en-US" altLang="en-US" baseline="0" dirty="0" smtClean="0">
                <a:ea typeface="ＭＳ Ｐゴシック" charset="-128"/>
              </a:rPr>
              <a:t> to the execution time of </a:t>
            </a:r>
            <a:r>
              <a:rPr lang="en-US" altLang="en-US" baseline="0" dirty="0" err="1" smtClean="0">
                <a:ea typeface="ＭＳ Ｐゴシック" charset="-128"/>
              </a:rPr>
              <a:t>x</a:t>
            </a:r>
            <a:r>
              <a:rPr lang="en-US" altLang="en-US" baseline="0" dirty="0" smtClean="0">
                <a:ea typeface="ＭＳ Ｐゴシック" charset="-128"/>
              </a:rPr>
              <a:t>.</a:t>
            </a:r>
            <a:endParaRPr lang="en-US" altLang="en-US" dirty="0">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58511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17" descr="bar"/>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2400" y="2971800"/>
            <a:ext cx="8839200" cy="2286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183" name="Rectangle 15"/>
          <p:cNvSpPr>
            <a:spLocks noGrp="1" noChangeArrowheads="1"/>
          </p:cNvSpPr>
          <p:nvPr>
            <p:ph type="ctrTitle"/>
          </p:nvPr>
        </p:nvSpPr>
        <p:spPr>
          <a:xfrm>
            <a:off x="685800" y="1905000"/>
            <a:ext cx="7772400" cy="990600"/>
          </a:xfrm>
        </p:spPr>
        <p:txBody>
          <a:bodyPr/>
          <a:lstStyle>
            <a:lvl1pPr>
              <a:defRPr sz="3600">
                <a:latin typeface="Optima"/>
                <a:cs typeface="Optima"/>
              </a:defRPr>
            </a:lvl1pPr>
          </a:lstStyle>
          <a:p>
            <a:r>
              <a:rPr lang="en-US" smtClean="0"/>
              <a:t>Click to edit Master title style</a:t>
            </a:r>
            <a:endParaRPr lang="en-US"/>
          </a:p>
        </p:txBody>
      </p:sp>
      <p:sp>
        <p:nvSpPr>
          <p:cNvPr id="7184" name="Rectangle 16"/>
          <p:cNvSpPr>
            <a:spLocks noGrp="1" noChangeArrowheads="1"/>
          </p:cNvSpPr>
          <p:nvPr>
            <p:ph type="subTitle" idx="1"/>
          </p:nvPr>
        </p:nvSpPr>
        <p:spPr>
          <a:xfrm>
            <a:off x="1371600" y="3886200"/>
            <a:ext cx="6400800" cy="1752600"/>
          </a:xfrm>
        </p:spPr>
        <p:txBody>
          <a:bodyPr/>
          <a:lstStyle>
            <a:lvl1pPr marL="0" indent="0" algn="ctr">
              <a:buFont typeface="Times" charset="0"/>
              <a:buNone/>
              <a:defRPr/>
            </a:lvl1pPr>
          </a:lstStyle>
          <a:p>
            <a:r>
              <a:rPr lang="en-US" smtClean="0"/>
              <a:t>Click to edit Master subtitle style</a:t>
            </a:r>
            <a:endParaRPr lang="en-US"/>
          </a:p>
        </p:txBody>
      </p:sp>
      <p:sp>
        <p:nvSpPr>
          <p:cNvPr id="5" name="Rectangle 2"/>
          <p:cNvSpPr>
            <a:spLocks noGrp="1" noChangeArrowheads="1"/>
          </p:cNvSpPr>
          <p:nvPr>
            <p:ph type="dt" sz="half" idx="10"/>
          </p:nvPr>
        </p:nvSpPr>
        <p:spPr>
          <a:xfrm>
            <a:off x="457200" y="6245225"/>
            <a:ext cx="2133600" cy="476250"/>
          </a:xfrm>
        </p:spPr>
        <p:txBody>
          <a:bodyPr/>
          <a:lstStyle>
            <a:lvl1pPr>
              <a:defRPr sz="900">
                <a:latin typeface="Lucida Grande" charset="0"/>
              </a:defRPr>
            </a:lvl1pPr>
          </a:lstStyle>
          <a:p>
            <a:fld id="{F55FCB5A-596F-F14F-8339-05428EE3B52B}" type="datetime1">
              <a:rPr lang="en-US" altLang="en-US"/>
              <a:pPr/>
              <a:t>9/26/18</a:t>
            </a:fld>
            <a:endParaRPr lang="en-US" altLang="en-US" dirty="0"/>
          </a:p>
        </p:txBody>
      </p:sp>
      <p:sp>
        <p:nvSpPr>
          <p:cNvPr id="6"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dirty="0"/>
          </a:p>
        </p:txBody>
      </p:sp>
      <p:sp>
        <p:nvSpPr>
          <p:cNvPr id="7" name="Rectangle 4"/>
          <p:cNvSpPr>
            <a:spLocks noGrp="1" noChangeArrowheads="1"/>
          </p:cNvSpPr>
          <p:nvPr>
            <p:ph type="sldNum" sz="quarter" idx="12"/>
          </p:nvPr>
        </p:nvSpPr>
        <p:spPr>
          <a:xfrm>
            <a:off x="6553200" y="6245225"/>
            <a:ext cx="2133600" cy="476250"/>
          </a:xfrm>
        </p:spPr>
        <p:txBody>
          <a:bodyPr/>
          <a:lstStyle>
            <a:lvl1pPr>
              <a:defRPr/>
            </a:lvl1pPr>
          </a:lstStyle>
          <a:p>
            <a:fld id="{48CB8A68-D6B1-5647-8E5C-C4B9F83E8DA4}"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4928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A065C319-0591-F745-BA93-728929FD4FE7}" type="datetime1">
              <a:rPr lang="en-US" altLang="en-US"/>
              <a:pPr/>
              <a:t>9/26/18</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77505E58-C248-E448-AE08-F543B90EF8CE}"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2466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228600"/>
            <a:ext cx="215265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228600"/>
            <a:ext cx="630555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ED9BBAC6-C225-D54E-B6FA-E8812C74B866}" type="datetime1">
              <a:rPr lang="en-US" altLang="en-US"/>
              <a:pPr/>
              <a:t>9/26/18</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4F4060F4-0968-024C-9A6B-7CB113C7870C}"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70219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46075"/>
            <a:ext cx="7772400" cy="796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371600"/>
            <a:ext cx="38100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371600"/>
            <a:ext cx="3810000" cy="4800600"/>
          </a:xfrm>
        </p:spPr>
        <p:txBody>
          <a:bodyPr/>
          <a:lstStyle/>
          <a:p>
            <a:pPr lvl="0"/>
            <a:endParaRPr lang="en-US" noProof="0"/>
          </a:p>
        </p:txBody>
      </p:sp>
      <p:sp>
        <p:nvSpPr>
          <p:cNvPr id="5" name="Date Placeholder 4"/>
          <p:cNvSpPr>
            <a:spLocks noGrp="1"/>
          </p:cNvSpPr>
          <p:nvPr>
            <p:ph type="dt" sz="half" idx="10"/>
          </p:nvPr>
        </p:nvSpPr>
        <p:spPr>
          <a:xfrm>
            <a:off x="685800" y="6324600"/>
            <a:ext cx="1752600" cy="457200"/>
          </a:xfrm>
        </p:spPr>
        <p:txBody>
          <a:bodyPr/>
          <a:lstStyle>
            <a:lvl1pPr>
              <a:defRPr>
                <a:latin typeface="Arial" charset="0"/>
                <a:ea typeface="ＭＳ Ｐゴシック" charset="0"/>
                <a:cs typeface="ＭＳ Ｐゴシック" charset="0"/>
              </a:defRPr>
            </a:lvl1pPr>
          </a:lstStyle>
          <a:p>
            <a:pPr>
              <a:defRPr/>
            </a:pPr>
            <a:r>
              <a:rPr lang="en-US"/>
              <a:t>UTCS, CS352, S07</a:t>
            </a:r>
            <a:endParaRPr lang="en-US">
              <a:solidFill>
                <a:srgbClr val="FF9933"/>
              </a:solidFill>
              <a:latin typeface="Times New Roman" charset="0"/>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pPr>
              <a:defRPr/>
            </a:pPr>
            <a:r>
              <a:rPr lang="en-US"/>
              <a:t>Lecture 5</a:t>
            </a:r>
          </a:p>
        </p:txBody>
      </p:sp>
      <p:sp>
        <p:nvSpPr>
          <p:cNvPr id="7" name="Slide Number Placeholder 6"/>
          <p:cNvSpPr>
            <a:spLocks noGrp="1"/>
          </p:cNvSpPr>
          <p:nvPr>
            <p:ph type="sldNum" sz="quarter" idx="12"/>
          </p:nvPr>
        </p:nvSpPr>
        <p:spPr>
          <a:xfrm>
            <a:off x="6934200" y="6324600"/>
            <a:ext cx="1905000" cy="457200"/>
          </a:xfrm>
        </p:spPr>
        <p:txBody>
          <a:bodyPr/>
          <a:lstStyle>
            <a:lvl1pPr>
              <a:defRPr/>
            </a:lvl1pPr>
          </a:lstStyle>
          <a:p>
            <a:r>
              <a:rPr lang="en-US" altLang="en-US"/>
              <a:t>	         </a:t>
            </a:r>
            <a:fld id="{F93B7426-19A9-8344-A4B5-44F9D68B4574}" type="slidenum">
              <a:rPr lang="en-US" altLang="en-US"/>
              <a:pPr/>
              <a:t>‹#›</a:t>
            </a:fld>
            <a:endParaRPr lang="en-US" altLang="en-US">
              <a:latin typeface="Times New Roman" charset="0"/>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10673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46075"/>
            <a:ext cx="7772400" cy="669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193800"/>
            <a:ext cx="3810000" cy="497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193800"/>
            <a:ext cx="3810000" cy="4978400"/>
          </a:xfrm>
        </p:spPr>
        <p:txBody>
          <a:bodyPr/>
          <a:lstStyle/>
          <a:p>
            <a:pPr lvl="0"/>
            <a:endParaRPr lang="en-US" noProof="0"/>
          </a:p>
        </p:txBody>
      </p:sp>
      <p:sp>
        <p:nvSpPr>
          <p:cNvPr id="5" name="Date Placeholder 4"/>
          <p:cNvSpPr>
            <a:spLocks noGrp="1"/>
          </p:cNvSpPr>
          <p:nvPr>
            <p:ph type="dt" sz="half" idx="10"/>
          </p:nvPr>
        </p:nvSpPr>
        <p:spPr>
          <a:xfrm>
            <a:off x="517525" y="6342063"/>
            <a:ext cx="2092325" cy="287337"/>
          </a:xfrm>
        </p:spPr>
        <p:txBody>
          <a:bodyPr/>
          <a:lstStyle>
            <a:lvl1pPr>
              <a:defRPr>
                <a:latin typeface="Arial" charset="0"/>
                <a:ea typeface="ＭＳ Ｐゴシック" charset="0"/>
                <a:cs typeface="ＭＳ Ｐゴシック" charset="0"/>
              </a:defRPr>
            </a:lvl1pPr>
          </a:lstStyle>
          <a:p>
            <a:pPr>
              <a:defRPr/>
            </a:pPr>
            <a:r>
              <a:rPr lang="en-US"/>
              <a:t>UTCS, CS352, S07</a:t>
            </a:r>
            <a:endParaRPr lang="en-US">
              <a:solidFill>
                <a:srgbClr val="FF9933"/>
              </a:solidFill>
              <a:latin typeface="Times New Roman" charset="0"/>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pPr>
              <a:defRPr/>
            </a:pPr>
            <a:r>
              <a:rPr lang="en-US"/>
              <a:t>Lecture 5</a:t>
            </a:r>
          </a:p>
        </p:txBody>
      </p:sp>
      <p:sp>
        <p:nvSpPr>
          <p:cNvPr id="7" name="Slide Number Placeholder 6"/>
          <p:cNvSpPr>
            <a:spLocks noGrp="1"/>
          </p:cNvSpPr>
          <p:nvPr>
            <p:ph type="sldNum" sz="quarter" idx="12"/>
          </p:nvPr>
        </p:nvSpPr>
        <p:spPr>
          <a:xfrm>
            <a:off x="6934200" y="6324600"/>
            <a:ext cx="1905000" cy="457200"/>
          </a:xfrm>
        </p:spPr>
        <p:txBody>
          <a:bodyPr/>
          <a:lstStyle>
            <a:lvl1pPr>
              <a:defRPr/>
            </a:lvl1pPr>
          </a:lstStyle>
          <a:p>
            <a:r>
              <a:rPr lang="en-US" altLang="en-US"/>
              <a:t>	         </a:t>
            </a:r>
            <a:fld id="{79AB40A4-5E32-8847-B06A-A5B06325DC27}" type="slidenum">
              <a:rPr lang="en-US" altLang="en-US"/>
              <a:pPr/>
              <a:t>‹#›</a:t>
            </a:fld>
            <a:endParaRPr lang="en-US" altLang="en-US">
              <a:latin typeface="Times New Roman" charset="0"/>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7235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94C81D48-83E6-9340-BD6F-E62E69088299}" type="datetime1">
              <a:rPr lang="en-US" altLang="en-US"/>
              <a:pPr/>
              <a:t>9/26/18</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8AF3BF70-66D5-2F44-9173-84073086C8F8}"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35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F3B048DF-2BEB-6149-A6C8-87C1CAF2FEFC}" type="datetime1">
              <a:rPr lang="en-US" altLang="en-US"/>
              <a:pPr/>
              <a:t>9/26/18</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7E350EA9-A2F8-2442-869A-E1EFFB602E10}"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4270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CFD91AA2-D0D4-ED40-9751-332D5BD8C943}" type="datetime1">
              <a:rPr lang="en-US" altLang="en-US"/>
              <a:pPr/>
              <a:t>9/26/18</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2FE33392-04D5-D64F-BB30-B1E63EF9A1E7}"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231217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473FE1BF-59DB-3245-A1B3-EF87EEA24408}" type="datetime1">
              <a:rPr lang="en-US" altLang="en-US"/>
              <a:pPr/>
              <a:t>9/26/18</a:t>
            </a:fld>
            <a:endParaRPr lang="en-US" alt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fld id="{891B924C-DCEE-BC49-86E1-B29A2C539229}"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7871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A2F3D96-3CFE-7946-87A7-60D7FECC37E2}" type="datetime1">
              <a:rPr lang="en-US" altLang="en-US"/>
              <a:pPr/>
              <a:t>9/26/18</a:t>
            </a:fld>
            <a:endParaRPr lang="en-US" alt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fld id="{31D76B4E-04BC-2741-97D2-C12CC7BAC7F5}"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16099715"/>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7F25BE4-F4E2-EE4C-BBA7-F0B6E6C459C8}" type="datetime1">
              <a:rPr lang="en-US" altLang="en-US"/>
              <a:pPr/>
              <a:t>9/26/18</a:t>
            </a:fld>
            <a:endParaRPr lang="en-US" altLang="en-US" dirty="0"/>
          </a:p>
        </p:txBody>
      </p:sp>
      <p:sp>
        <p:nvSpPr>
          <p:cNvPr id="3" name="Footer Placeholder 2"/>
          <p:cNvSpPr>
            <a:spLocks noGrp="1"/>
          </p:cNvSpPr>
          <p:nvPr>
            <p:ph type="ftr" sz="quarter" idx="11"/>
          </p:nvPr>
        </p:nvSpPr>
        <p:spPr/>
        <p:txBody>
          <a:bodyPr/>
          <a:lstStyle>
            <a:lvl1pPr>
              <a:defRPr/>
            </a:lvl1pPr>
          </a:lstStyle>
          <a:p>
            <a:pPr>
              <a:defRPr/>
            </a:pPr>
            <a:endParaRPr lang="en-US" dirty="0"/>
          </a:p>
        </p:txBody>
      </p:sp>
      <p:sp>
        <p:nvSpPr>
          <p:cNvPr id="4" name="Slide Number Placeholder 3"/>
          <p:cNvSpPr>
            <a:spLocks noGrp="1"/>
          </p:cNvSpPr>
          <p:nvPr>
            <p:ph type="sldNum" sz="quarter" idx="12"/>
          </p:nvPr>
        </p:nvSpPr>
        <p:spPr/>
        <p:txBody>
          <a:bodyPr/>
          <a:lstStyle>
            <a:lvl1pPr>
              <a:defRPr/>
            </a:lvl1pPr>
          </a:lstStyle>
          <a:p>
            <a:fld id="{0D14E9A2-D481-9448-8947-C7286F85E6F7}"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04982875"/>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FE27D5EF-8290-E145-959D-B5F8286F3D0E}" type="datetime1">
              <a:rPr lang="en-US" altLang="en-US"/>
              <a:pPr/>
              <a:t>9/26/18</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568E30CD-1D1E-DA41-AD5C-124C2A8A500B}"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02835194"/>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689C796B-E885-6641-9DA9-137DBAE29CC3}" type="datetime1">
              <a:rPr lang="en-US" altLang="en-US"/>
              <a:pPr/>
              <a:t>9/26/18</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BE4EC58D-2B57-FE4D-BBB9-E04B4C88C61D}" type="slidenum">
              <a:rPr lang="en-US" altLang="en-US"/>
              <a:pPr/>
              <a:t>‹#›</a:t>
            </a:fld>
            <a:endParaRPr lang="en-US"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994439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146" name="AutoShape 2"/>
          <p:cNvSpPr>
            <a:spLocks noChangeArrowheads="1"/>
          </p:cNvSpPr>
          <p:nvPr/>
        </p:nvSpPr>
        <p:spPr bwMode="auto">
          <a:xfrm>
            <a:off x="0" y="1905000"/>
            <a:ext cx="381000" cy="4953000"/>
          </a:xfrm>
          <a:prstGeom prst="rtTriangle">
            <a:avLst/>
          </a:prstGeom>
          <a:gradFill rotWithShape="0">
            <a:gsLst>
              <a:gs pos="0">
                <a:schemeClr val="bg1"/>
              </a:gs>
              <a:gs pos="50000">
                <a:schemeClr val="bg1">
                  <a:gamma/>
                  <a:tint val="0"/>
                  <a:invGamma/>
                </a:schemeClr>
              </a:gs>
              <a:gs pos="100000">
                <a:schemeClr val="bg1"/>
              </a:gs>
            </a:gsLst>
            <a:lin ang="18900000" scaled="1"/>
          </a:gradFill>
          <a:ln w="9525">
            <a:noFill/>
            <a:miter lim="800000"/>
            <a:headEnd/>
            <a:tailEnd/>
          </a:ln>
          <a:effectLst/>
        </p:spPr>
        <p:txBody>
          <a:bodyPr wrap="none" anchor="ctr"/>
          <a:lstStyle/>
          <a:p>
            <a:pPr algn="ctr">
              <a:defRPr/>
            </a:pPr>
            <a:endParaRPr lang="en-US" dirty="0">
              <a:latin typeface="Times" charset="0"/>
              <a:cs typeface="ＭＳ Ｐゴシック" charset="-128"/>
            </a:endParaRPr>
          </a:p>
        </p:txBody>
      </p:sp>
      <p:sp>
        <p:nvSpPr>
          <p:cNvPr id="6147" name="AutoShape 3"/>
          <p:cNvSpPr>
            <a:spLocks noChangeArrowheads="1"/>
          </p:cNvSpPr>
          <p:nvPr/>
        </p:nvSpPr>
        <p:spPr bwMode="auto">
          <a:xfrm flipH="1">
            <a:off x="8686800" y="1905000"/>
            <a:ext cx="454025" cy="4953000"/>
          </a:xfrm>
          <a:prstGeom prst="rtTriangle">
            <a:avLst/>
          </a:prstGeom>
          <a:gradFill rotWithShape="0">
            <a:gsLst>
              <a:gs pos="0">
                <a:schemeClr val="bg1"/>
              </a:gs>
              <a:gs pos="50000">
                <a:schemeClr val="bg1">
                  <a:gamma/>
                  <a:tint val="0"/>
                  <a:invGamma/>
                </a:schemeClr>
              </a:gs>
              <a:gs pos="100000">
                <a:schemeClr val="bg1"/>
              </a:gs>
            </a:gsLst>
            <a:lin ang="2700000" scaled="1"/>
          </a:gradFill>
          <a:ln w="9525">
            <a:noFill/>
            <a:miter lim="800000"/>
            <a:headEnd/>
            <a:tailEnd/>
          </a:ln>
          <a:effectLst/>
        </p:spPr>
        <p:txBody>
          <a:bodyPr wrap="none" anchor="ctr"/>
          <a:lstStyle/>
          <a:p>
            <a:pPr algn="ctr">
              <a:defRPr/>
            </a:pPr>
            <a:endParaRPr lang="en-US" dirty="0">
              <a:latin typeface="Times" charset="0"/>
              <a:cs typeface="ＭＳ Ｐゴシック" charset="-128"/>
            </a:endParaRPr>
          </a:p>
        </p:txBody>
      </p:sp>
      <p:sp>
        <p:nvSpPr>
          <p:cNvPr id="6148" name="Rectangle 4"/>
          <p:cNvSpPr>
            <a:spLocks noGrp="1" noChangeArrowheads="1"/>
          </p:cNvSpPr>
          <p:nvPr>
            <p:ph type="dt" sz="half" idx="2"/>
          </p:nvPr>
        </p:nvSpPr>
        <p:spPr bwMode="auto">
          <a:xfrm>
            <a:off x="0" y="6553200"/>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a:latin typeface="Optima" charset="0"/>
              </a:defRPr>
            </a:lvl1pPr>
          </a:lstStyle>
          <a:p>
            <a:fld id="{7F573182-A43B-6340-ACFA-F228E2DA0806}" type="datetime1">
              <a:rPr lang="en-US" altLang="en-US"/>
              <a:pPr/>
              <a:t>9/26/18</a:t>
            </a:fld>
            <a:endParaRPr lang="en-US" altLang="en-US" dirty="0"/>
          </a:p>
        </p:txBody>
      </p:sp>
      <p:sp>
        <p:nvSpPr>
          <p:cNvPr id="6149" name="Rectangle 5"/>
          <p:cNvSpPr>
            <a:spLocks noGrp="1" noChangeArrowheads="1"/>
          </p:cNvSpPr>
          <p:nvPr>
            <p:ph type="ftr" sz="quarter" idx="3"/>
          </p:nvPr>
        </p:nvSpPr>
        <p:spPr bwMode="auto">
          <a:xfrm>
            <a:off x="1371600" y="6553200"/>
            <a:ext cx="7162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a:latin typeface="Optima"/>
                <a:ea typeface="ＭＳ Ｐゴシック" charset="-128"/>
                <a:cs typeface="Optima"/>
              </a:defRPr>
            </a:lvl1pPr>
          </a:lstStyle>
          <a:p>
            <a:pPr>
              <a:defRPr/>
            </a:pPr>
            <a:endParaRPr lang="en-US" dirty="0"/>
          </a:p>
        </p:txBody>
      </p:sp>
      <p:sp>
        <p:nvSpPr>
          <p:cNvPr id="6150" name="Rectangle 6"/>
          <p:cNvSpPr>
            <a:spLocks noGrp="1" noChangeArrowheads="1"/>
          </p:cNvSpPr>
          <p:nvPr>
            <p:ph type="sldNum" sz="quarter" idx="4"/>
          </p:nvPr>
        </p:nvSpPr>
        <p:spPr bwMode="auto">
          <a:xfrm>
            <a:off x="8686800" y="6324600"/>
            <a:ext cx="457200" cy="533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100">
                <a:latin typeface="Optima" charset="0"/>
              </a:defRPr>
            </a:lvl1pPr>
          </a:lstStyle>
          <a:p>
            <a:fld id="{1F5F0CF5-87E9-9F46-AFE7-588EBE3749D2}" type="slidenum">
              <a:rPr lang="en-US" altLang="en-US"/>
              <a:pPr/>
              <a:t>‹#›</a:t>
            </a:fld>
            <a:endParaRPr lang="en-US" altLang="en-US" dirty="0"/>
          </a:p>
        </p:txBody>
      </p:sp>
      <p:sp>
        <p:nvSpPr>
          <p:cNvPr id="1031" name="Rectangle 17"/>
          <p:cNvSpPr>
            <a:spLocks noGrp="1" noChangeArrowheads="1"/>
          </p:cNvSpPr>
          <p:nvPr>
            <p:ph type="title"/>
          </p:nvPr>
        </p:nvSpPr>
        <p:spPr bwMode="auto">
          <a:xfrm>
            <a:off x="228600" y="228600"/>
            <a:ext cx="8610600" cy="7620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2" name="Rectangle 18"/>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3" name="Picture 32" descr="bar"/>
          <p:cNvPicPr>
            <a:picLocks noChangeAspect="1" noChangeArrowheads="1"/>
          </p:cNvPicPr>
          <p:nvPr/>
        </p:nvPicPr>
        <p:blipFill>
          <a:blip r:embed="rId1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2400" y="990600"/>
            <a:ext cx="8839200" cy="1206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1034" name="Picture 9" descr="bar"/>
          <p:cNvPicPr>
            <a:picLocks noChangeAspect="1" noChangeArrowheads="1"/>
          </p:cNvPicPr>
          <p:nvPr userDrawn="1"/>
        </p:nvPicPr>
        <p:blipFill>
          <a:blip r:embed="rId1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2400" y="990600"/>
            <a:ext cx="8839200" cy="1206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Lst>
  <p:txStyles>
    <p:titleStyle>
      <a:lvl1pPr algn="ctr" rtl="0" eaLnBrk="0" fontAlgn="base" hangingPunct="0">
        <a:spcBef>
          <a:spcPct val="0"/>
        </a:spcBef>
        <a:spcAft>
          <a:spcPct val="0"/>
        </a:spcAft>
        <a:defRPr sz="3200" b="1">
          <a:solidFill>
            <a:schemeClr val="accent1"/>
          </a:solidFill>
          <a:latin typeface="Optima"/>
          <a:ea typeface="ＭＳ Ｐゴシック" charset="-128"/>
          <a:cs typeface="Optima"/>
        </a:defRPr>
      </a:lvl1pPr>
      <a:lvl2pPr algn="ctr" rtl="0" eaLnBrk="0" fontAlgn="base" hangingPunct="0">
        <a:spcBef>
          <a:spcPct val="0"/>
        </a:spcBef>
        <a:spcAft>
          <a:spcPct val="0"/>
        </a:spcAft>
        <a:defRPr sz="3200" b="1">
          <a:solidFill>
            <a:schemeClr val="accent1"/>
          </a:solidFill>
          <a:latin typeface="Optima" charset="0"/>
          <a:ea typeface="ＭＳ Ｐゴシック" charset="-128"/>
          <a:cs typeface="Optima" charset="0"/>
        </a:defRPr>
      </a:lvl2pPr>
      <a:lvl3pPr algn="ctr" rtl="0" eaLnBrk="0" fontAlgn="base" hangingPunct="0">
        <a:spcBef>
          <a:spcPct val="0"/>
        </a:spcBef>
        <a:spcAft>
          <a:spcPct val="0"/>
        </a:spcAft>
        <a:defRPr sz="3200" b="1">
          <a:solidFill>
            <a:schemeClr val="accent1"/>
          </a:solidFill>
          <a:latin typeface="Optima" charset="0"/>
          <a:ea typeface="ＭＳ Ｐゴシック" charset="-128"/>
          <a:cs typeface="Optima" charset="0"/>
        </a:defRPr>
      </a:lvl3pPr>
      <a:lvl4pPr algn="ctr" rtl="0" eaLnBrk="0" fontAlgn="base" hangingPunct="0">
        <a:spcBef>
          <a:spcPct val="0"/>
        </a:spcBef>
        <a:spcAft>
          <a:spcPct val="0"/>
        </a:spcAft>
        <a:defRPr sz="3200" b="1">
          <a:solidFill>
            <a:schemeClr val="accent1"/>
          </a:solidFill>
          <a:latin typeface="Optima" charset="0"/>
          <a:ea typeface="ＭＳ Ｐゴシック" charset="-128"/>
          <a:cs typeface="Optima" charset="0"/>
        </a:defRPr>
      </a:lvl4pPr>
      <a:lvl5pPr algn="ctr" rtl="0" eaLnBrk="0" fontAlgn="base" hangingPunct="0">
        <a:spcBef>
          <a:spcPct val="0"/>
        </a:spcBef>
        <a:spcAft>
          <a:spcPct val="0"/>
        </a:spcAft>
        <a:defRPr sz="3200" b="1">
          <a:solidFill>
            <a:schemeClr val="accent1"/>
          </a:solidFill>
          <a:latin typeface="Optima" charset="0"/>
          <a:ea typeface="ＭＳ Ｐゴシック" charset="-128"/>
          <a:cs typeface="Optima" charset="0"/>
        </a:defRPr>
      </a:lvl5pPr>
      <a:lvl6pPr marL="457200" algn="ctr" rtl="0" eaLnBrk="1" fontAlgn="base" hangingPunct="1">
        <a:spcBef>
          <a:spcPct val="0"/>
        </a:spcBef>
        <a:spcAft>
          <a:spcPct val="0"/>
        </a:spcAft>
        <a:defRPr sz="3200" b="1">
          <a:solidFill>
            <a:schemeClr val="accent1"/>
          </a:solidFill>
          <a:latin typeface="Lucida Grande" charset="0"/>
        </a:defRPr>
      </a:lvl6pPr>
      <a:lvl7pPr marL="914400" algn="ctr" rtl="0" eaLnBrk="1" fontAlgn="base" hangingPunct="1">
        <a:spcBef>
          <a:spcPct val="0"/>
        </a:spcBef>
        <a:spcAft>
          <a:spcPct val="0"/>
        </a:spcAft>
        <a:defRPr sz="3200" b="1">
          <a:solidFill>
            <a:schemeClr val="accent1"/>
          </a:solidFill>
          <a:latin typeface="Lucida Grande" charset="0"/>
        </a:defRPr>
      </a:lvl7pPr>
      <a:lvl8pPr marL="1371600" algn="ctr" rtl="0" eaLnBrk="1" fontAlgn="base" hangingPunct="1">
        <a:spcBef>
          <a:spcPct val="0"/>
        </a:spcBef>
        <a:spcAft>
          <a:spcPct val="0"/>
        </a:spcAft>
        <a:defRPr sz="3200" b="1">
          <a:solidFill>
            <a:schemeClr val="accent1"/>
          </a:solidFill>
          <a:latin typeface="Lucida Grande" charset="0"/>
        </a:defRPr>
      </a:lvl8pPr>
      <a:lvl9pPr marL="1828800" algn="ctr" rtl="0" eaLnBrk="1" fontAlgn="base" hangingPunct="1">
        <a:spcBef>
          <a:spcPct val="0"/>
        </a:spcBef>
        <a:spcAft>
          <a:spcPct val="0"/>
        </a:spcAft>
        <a:defRPr sz="3200" b="1">
          <a:solidFill>
            <a:schemeClr val="accent1"/>
          </a:solidFill>
          <a:latin typeface="Lucida Grande" charset="0"/>
        </a:defRPr>
      </a:lvl9pPr>
    </p:titleStyle>
    <p:bodyStyle>
      <a:lvl1pPr marL="342900" indent="-342900" algn="l" rtl="0" eaLnBrk="0" fontAlgn="base" hangingPunct="0">
        <a:spcBef>
          <a:spcPct val="20000"/>
        </a:spcBef>
        <a:spcAft>
          <a:spcPct val="0"/>
        </a:spcAft>
        <a:buClr>
          <a:schemeClr val="accent1"/>
        </a:buClr>
        <a:buFont typeface="Times" charset="0"/>
        <a:buChar char="•"/>
        <a:defRPr sz="2800">
          <a:solidFill>
            <a:schemeClr val="tx1"/>
          </a:solidFill>
          <a:latin typeface="Optima"/>
          <a:ea typeface="ＭＳ Ｐゴシック" charset="-128"/>
          <a:cs typeface="Optima"/>
        </a:defRPr>
      </a:lvl1pPr>
      <a:lvl2pPr marL="742950" indent="-285750" algn="l" rtl="0" eaLnBrk="0" fontAlgn="base" hangingPunct="0">
        <a:spcBef>
          <a:spcPct val="20000"/>
        </a:spcBef>
        <a:spcAft>
          <a:spcPct val="0"/>
        </a:spcAft>
        <a:buClr>
          <a:schemeClr val="accent1"/>
        </a:buClr>
        <a:buFont typeface="Times" charset="0"/>
        <a:buChar char="•"/>
        <a:defRPr sz="2400">
          <a:solidFill>
            <a:schemeClr val="tx1"/>
          </a:solidFill>
          <a:latin typeface="Optima"/>
          <a:ea typeface="ＭＳ Ｐゴシック" charset="-128"/>
          <a:cs typeface="Optima"/>
        </a:defRPr>
      </a:lvl2pPr>
      <a:lvl3pPr marL="1085850" indent="-228600" algn="l" rtl="0" eaLnBrk="0" fontAlgn="base" hangingPunct="0">
        <a:spcBef>
          <a:spcPct val="20000"/>
        </a:spcBef>
        <a:spcAft>
          <a:spcPct val="0"/>
        </a:spcAft>
        <a:buClr>
          <a:schemeClr val="accent1"/>
        </a:buClr>
        <a:buFont typeface="Times" charset="0"/>
        <a:buChar char="•"/>
        <a:defRPr sz="2000">
          <a:solidFill>
            <a:schemeClr val="tx1"/>
          </a:solidFill>
          <a:latin typeface="Optima"/>
          <a:ea typeface="ＭＳ Ｐゴシック" charset="-128"/>
          <a:cs typeface="Optima"/>
        </a:defRPr>
      </a:lvl3pPr>
      <a:lvl4pPr marL="1428750" indent="-228600" algn="l" rtl="0" eaLnBrk="0" fontAlgn="base" hangingPunct="0">
        <a:spcBef>
          <a:spcPct val="20000"/>
        </a:spcBef>
        <a:spcAft>
          <a:spcPct val="0"/>
        </a:spcAft>
        <a:buClr>
          <a:schemeClr val="accent1"/>
        </a:buClr>
        <a:buFont typeface="Times" charset="0"/>
        <a:buChar char="•"/>
        <a:defRPr>
          <a:solidFill>
            <a:schemeClr val="tx1"/>
          </a:solidFill>
          <a:latin typeface="Optima"/>
          <a:ea typeface="ＭＳ Ｐゴシック" charset="-128"/>
          <a:cs typeface="Optima"/>
        </a:defRPr>
      </a:lvl4pPr>
      <a:lvl5pPr marL="1771650" indent="-228600" algn="l" rtl="0" eaLnBrk="0" fontAlgn="base" hangingPunct="0">
        <a:spcBef>
          <a:spcPct val="20000"/>
        </a:spcBef>
        <a:spcAft>
          <a:spcPct val="0"/>
        </a:spcAft>
        <a:buClr>
          <a:schemeClr val="accent1"/>
        </a:buClr>
        <a:buFont typeface="Times" charset="0"/>
        <a:buChar char="•"/>
        <a:defRPr sz="1600">
          <a:solidFill>
            <a:schemeClr val="tx1"/>
          </a:solidFill>
          <a:latin typeface="Optima"/>
          <a:ea typeface="ＭＳ Ｐゴシック" charset="-128"/>
          <a:cs typeface="Optima"/>
        </a:defRPr>
      </a:lvl5pPr>
      <a:lvl6pPr marL="2228850" indent="-228600" algn="l" rtl="0" eaLnBrk="1" fontAlgn="base" hangingPunct="1">
        <a:spcBef>
          <a:spcPct val="20000"/>
        </a:spcBef>
        <a:spcAft>
          <a:spcPct val="0"/>
        </a:spcAft>
        <a:buClr>
          <a:schemeClr val="accent1"/>
        </a:buClr>
        <a:buFont typeface="Times" charset="0"/>
        <a:buChar char="•"/>
        <a:defRPr sz="1600">
          <a:solidFill>
            <a:schemeClr val="tx1"/>
          </a:solidFill>
          <a:latin typeface="+mn-lt"/>
          <a:ea typeface="ＭＳ Ｐゴシック" charset="-128"/>
        </a:defRPr>
      </a:lvl6pPr>
      <a:lvl7pPr marL="2686050" indent="-228600" algn="l" rtl="0" eaLnBrk="1" fontAlgn="base" hangingPunct="1">
        <a:spcBef>
          <a:spcPct val="20000"/>
        </a:spcBef>
        <a:spcAft>
          <a:spcPct val="0"/>
        </a:spcAft>
        <a:buClr>
          <a:schemeClr val="accent1"/>
        </a:buClr>
        <a:buFont typeface="Times" charset="0"/>
        <a:buChar char="•"/>
        <a:defRPr sz="1600">
          <a:solidFill>
            <a:schemeClr val="tx1"/>
          </a:solidFill>
          <a:latin typeface="+mn-lt"/>
          <a:ea typeface="ＭＳ Ｐゴシック" charset="-128"/>
        </a:defRPr>
      </a:lvl7pPr>
      <a:lvl8pPr marL="3143250" indent="-228600" algn="l" rtl="0" eaLnBrk="1" fontAlgn="base" hangingPunct="1">
        <a:spcBef>
          <a:spcPct val="20000"/>
        </a:spcBef>
        <a:spcAft>
          <a:spcPct val="0"/>
        </a:spcAft>
        <a:buClr>
          <a:schemeClr val="accent1"/>
        </a:buClr>
        <a:buFont typeface="Times" charset="0"/>
        <a:buChar char="•"/>
        <a:defRPr sz="1600">
          <a:solidFill>
            <a:schemeClr val="tx1"/>
          </a:solidFill>
          <a:latin typeface="+mn-lt"/>
          <a:ea typeface="ＭＳ Ｐゴシック" charset="-128"/>
        </a:defRPr>
      </a:lvl8pPr>
      <a:lvl9pPr marL="3600450" indent="-228600" algn="l" rtl="0" eaLnBrk="1" fontAlgn="base" hangingPunct="1">
        <a:spcBef>
          <a:spcPct val="20000"/>
        </a:spcBef>
        <a:spcAft>
          <a:spcPct val="0"/>
        </a:spcAft>
        <a:buClr>
          <a:schemeClr val="accent1"/>
        </a:buClr>
        <a:buFont typeface="Times" charset="0"/>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Microsoft_Equation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oleObject" Target="../embeddings/Microsoft_Equation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Microsoft_Equation3.bin"/><Relationship Id="rId5" Type="http://schemas.openxmlformats.org/officeDocument/2006/relationships/oleObject" Target="../embeddings/Microsoft_Equation4.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Microsoft_Equation5.bin"/><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Microsoft_Excel_97_-_2004_Worksheet6.xls"/><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en.wikipedia.org/wiki/IEEE_754-2008"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685800" y="1261140"/>
            <a:ext cx="7772400" cy="990600"/>
          </a:xfrm>
        </p:spPr>
        <p:txBody>
          <a:bodyPr/>
          <a:lstStyle/>
          <a:p>
            <a:pPr eaLnBrk="1" hangingPunct="1"/>
            <a:r>
              <a:rPr lang="en-US" altLang="en-US" dirty="0">
                <a:latin typeface="Optima" charset="0"/>
                <a:cs typeface="Optima" charset="0"/>
              </a:rPr>
              <a:t>Introduction </a:t>
            </a:r>
            <a:br>
              <a:rPr lang="en-US" altLang="en-US" dirty="0">
                <a:latin typeface="Optima" charset="0"/>
                <a:cs typeface="Optima" charset="0"/>
              </a:rPr>
            </a:br>
            <a:endParaRPr lang="en-US" altLang="en-US" dirty="0">
              <a:latin typeface="Optima" charset="0"/>
              <a:cs typeface="Optima" charset="0"/>
            </a:endParaRPr>
          </a:p>
        </p:txBody>
      </p:sp>
      <p:sp>
        <p:nvSpPr>
          <p:cNvPr id="14338" name="Rectangle 3"/>
          <p:cNvSpPr>
            <a:spLocks noGrp="1" noChangeArrowheads="1"/>
          </p:cNvSpPr>
          <p:nvPr>
            <p:ph type="subTitle" idx="1"/>
          </p:nvPr>
        </p:nvSpPr>
        <p:spPr>
          <a:xfrm>
            <a:off x="1371600" y="3505200"/>
            <a:ext cx="6400800" cy="1752600"/>
          </a:xfrm>
        </p:spPr>
        <p:txBody>
          <a:bodyPr/>
          <a:lstStyle/>
          <a:p>
            <a:pPr eaLnBrk="1" hangingPunct="1"/>
            <a:r>
              <a:rPr lang="en-US" altLang="en-US" sz="2000" dirty="0">
                <a:latin typeface="Optima" charset="0"/>
                <a:cs typeface="Optima" charset="0"/>
              </a:rPr>
              <a:t>CS 3339</a:t>
            </a:r>
            <a:endParaRPr lang="en-US" altLang="en-US" sz="2000" dirty="0" smtClean="0">
              <a:latin typeface="Optima" charset="0"/>
              <a:cs typeface="Optima" charset="0"/>
            </a:endParaRPr>
          </a:p>
          <a:p>
            <a:pPr eaLnBrk="1" hangingPunct="1"/>
            <a:r>
              <a:rPr lang="en-US" altLang="en-US" sz="2000" dirty="0" smtClean="0">
                <a:latin typeface="Optima" charset="0"/>
                <a:cs typeface="Optima" charset="0"/>
              </a:rPr>
              <a:t>Review 1</a:t>
            </a:r>
          </a:p>
          <a:p>
            <a:pPr eaLnBrk="1" hangingPunct="1"/>
            <a:r>
              <a:rPr lang="en-US" altLang="en-US" sz="2000" dirty="0" smtClean="0">
                <a:latin typeface="Optima" charset="0"/>
                <a:cs typeface="Optima" charset="0"/>
              </a:rPr>
              <a:t>Greg LaKomski</a:t>
            </a:r>
          </a:p>
          <a:p>
            <a:pPr eaLnBrk="1" hangingPunct="1"/>
            <a:r>
              <a:rPr lang="en-US" altLang="en-US" sz="2000" dirty="0" smtClean="0">
                <a:latin typeface="Optima" charset="0"/>
                <a:cs typeface="Optima" charset="0"/>
              </a:rPr>
              <a:t>Texas State University</a:t>
            </a:r>
          </a:p>
          <a:p>
            <a:pPr eaLnBrk="1" hangingPunct="1"/>
            <a:endParaRPr lang="en-US" altLang="en-US" sz="2400" dirty="0" smtClean="0">
              <a:latin typeface="Optima" charset="0"/>
              <a:cs typeface="Optima" charset="0"/>
            </a:endParaRPr>
          </a:p>
          <a:p>
            <a:pPr eaLnBrk="1" hangingPunct="1"/>
            <a:r>
              <a:rPr lang="en-US" altLang="en-US" sz="2000" dirty="0" smtClean="0">
                <a:latin typeface="Optima" charset="0"/>
                <a:cs typeface="Optima" charset="0"/>
              </a:rPr>
              <a:t>Fall 2018</a:t>
            </a:r>
            <a:endParaRPr lang="en-US" altLang="en-US" sz="2000" dirty="0">
              <a:latin typeface="Optima" charset="0"/>
              <a:cs typeface="Optima"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altLang="en-US" dirty="0">
                <a:latin typeface="Optima" charset="0"/>
                <a:cs typeface="Optima" charset="0"/>
              </a:rPr>
              <a:t>Evaluation</a:t>
            </a:r>
          </a:p>
        </p:txBody>
      </p:sp>
      <p:sp>
        <p:nvSpPr>
          <p:cNvPr id="23554" name="Rectangle 3"/>
          <p:cNvSpPr>
            <a:spLocks noGrp="1" noChangeArrowheads="1"/>
          </p:cNvSpPr>
          <p:nvPr>
            <p:ph idx="1"/>
          </p:nvPr>
        </p:nvSpPr>
        <p:spPr>
          <a:xfrm>
            <a:off x="457200" y="1295400"/>
            <a:ext cx="8229600" cy="5029200"/>
          </a:xfrm>
        </p:spPr>
        <p:txBody>
          <a:bodyPr/>
          <a:lstStyle/>
          <a:p>
            <a:pPr eaLnBrk="1" hangingPunct="1">
              <a:defRPr/>
            </a:pPr>
            <a:r>
              <a:rPr lang="en-US" sz="2000" dirty="0">
                <a:latin typeface="Optima" charset="0"/>
                <a:ea typeface="ＭＳ Ｐゴシック" charset="0"/>
                <a:cs typeface="ＭＳ Ｐゴシック" charset="0"/>
              </a:rPr>
              <a:t>Homework             </a:t>
            </a:r>
            <a:r>
              <a:rPr lang="en-US" sz="2000" dirty="0" smtClean="0">
                <a:latin typeface="Optima" charset="0"/>
                <a:ea typeface="ＭＳ Ｐゴシック" charset="0"/>
                <a:cs typeface="ＭＳ Ｐゴシック" charset="0"/>
              </a:rPr>
              <a:t> 	10</a:t>
            </a:r>
            <a:r>
              <a:rPr lang="en-US" sz="2000" dirty="0">
                <a:latin typeface="Optima" charset="0"/>
                <a:ea typeface="ＭＳ Ｐゴシック" charset="0"/>
                <a:cs typeface="ＭＳ Ｐゴシック" charset="0"/>
              </a:rPr>
              <a:t>%</a:t>
            </a:r>
          </a:p>
          <a:p>
            <a:pPr eaLnBrk="1" hangingPunct="1">
              <a:defRPr/>
            </a:pPr>
            <a:r>
              <a:rPr lang="en-US" sz="2000" dirty="0">
                <a:latin typeface="Optima" charset="0"/>
                <a:ea typeface="ＭＳ Ｐゴシック" charset="0"/>
                <a:cs typeface="ＭＳ Ｐゴシック" charset="0"/>
              </a:rPr>
              <a:t>On line exercises	  7%</a:t>
            </a:r>
          </a:p>
          <a:p>
            <a:pPr eaLnBrk="1" hangingPunct="1">
              <a:defRPr/>
            </a:pPr>
            <a:r>
              <a:rPr lang="en-US" sz="2000" dirty="0">
                <a:latin typeface="Optima" charset="0"/>
                <a:ea typeface="ＭＳ Ｐゴシック" charset="0"/>
                <a:cs typeface="ＭＳ Ｐゴシック" charset="0"/>
              </a:rPr>
              <a:t>Projects                     	21%</a:t>
            </a:r>
          </a:p>
          <a:p>
            <a:pPr eaLnBrk="1" hangingPunct="1">
              <a:defRPr/>
            </a:pPr>
            <a:r>
              <a:rPr lang="en-US" sz="2000" dirty="0" smtClean="0">
                <a:latin typeface="Optima" charset="0"/>
                <a:ea typeface="ＭＳ Ｐゴシック" charset="0"/>
                <a:cs typeface="ＭＳ Ｐゴシック" charset="0"/>
              </a:rPr>
              <a:t>Exam  </a:t>
            </a:r>
            <a:r>
              <a:rPr lang="en-US" sz="2000" dirty="0">
                <a:latin typeface="Optima" charset="0"/>
                <a:ea typeface="ＭＳ Ｐゴシック" charset="0"/>
                <a:cs typeface="ＭＳ Ｐゴシック" charset="0"/>
              </a:rPr>
              <a:t>1               </a:t>
            </a:r>
            <a:r>
              <a:rPr lang="en-US" sz="2000" dirty="0" smtClean="0">
                <a:latin typeface="Optima" charset="0"/>
                <a:ea typeface="ＭＳ Ｐゴシック" charset="0"/>
                <a:cs typeface="ＭＳ Ｐゴシック" charset="0"/>
              </a:rPr>
              <a:t>   	21%</a:t>
            </a:r>
            <a:endParaRPr lang="en-US" sz="2000" dirty="0">
              <a:latin typeface="Optima" charset="0"/>
              <a:ea typeface="ＭＳ Ｐゴシック" charset="0"/>
              <a:cs typeface="ＭＳ Ｐゴシック" charset="0"/>
            </a:endParaRPr>
          </a:p>
          <a:p>
            <a:pPr eaLnBrk="1" hangingPunct="1">
              <a:defRPr/>
            </a:pPr>
            <a:r>
              <a:rPr lang="en-US" sz="2000" dirty="0" smtClean="0">
                <a:latin typeface="Optima" charset="0"/>
                <a:ea typeface="ＭＳ Ｐゴシック" charset="0"/>
                <a:cs typeface="ＭＳ Ｐゴシック" charset="0"/>
              </a:rPr>
              <a:t>Exam  </a:t>
            </a:r>
            <a:r>
              <a:rPr lang="en-US" sz="2000" dirty="0">
                <a:latin typeface="Optima" charset="0"/>
                <a:ea typeface="ＭＳ Ｐゴシック" charset="0"/>
                <a:cs typeface="ＭＳ Ｐゴシック" charset="0"/>
              </a:rPr>
              <a:t>2               </a:t>
            </a:r>
            <a:r>
              <a:rPr lang="en-US" sz="2000" dirty="0" smtClean="0">
                <a:latin typeface="Optima" charset="0"/>
                <a:ea typeface="ＭＳ Ｐゴシック" charset="0"/>
                <a:cs typeface="ＭＳ Ｐゴシック" charset="0"/>
              </a:rPr>
              <a:t>    	21%</a:t>
            </a:r>
            <a:endParaRPr lang="en-US" sz="2000" dirty="0">
              <a:latin typeface="Optima" charset="0"/>
              <a:ea typeface="ＭＳ Ｐゴシック" charset="0"/>
              <a:cs typeface="ＭＳ Ｐゴシック" charset="0"/>
            </a:endParaRPr>
          </a:p>
          <a:p>
            <a:pPr eaLnBrk="1" hangingPunct="1">
              <a:defRPr/>
            </a:pPr>
            <a:r>
              <a:rPr lang="en-US" sz="2000" dirty="0">
                <a:latin typeface="Optima" charset="0"/>
                <a:ea typeface="ＭＳ Ｐゴシック" charset="0"/>
                <a:cs typeface="ＭＳ Ｐゴシック" charset="0"/>
              </a:rPr>
              <a:t>Final                        	20%</a:t>
            </a:r>
          </a:p>
          <a:p>
            <a:pPr eaLnBrk="1" hangingPunct="1">
              <a:defRPr/>
            </a:pPr>
            <a:endParaRPr lang="en-US" sz="2000" dirty="0">
              <a:latin typeface="Optima" charset="0"/>
              <a:ea typeface="ＭＳ Ｐゴシック" charset="0"/>
              <a:cs typeface="ＭＳ Ｐゴシック" charset="0"/>
            </a:endParaRPr>
          </a:p>
          <a:p>
            <a:pPr eaLnBrk="1" hangingPunct="1">
              <a:defRPr/>
            </a:pPr>
            <a:r>
              <a:rPr lang="en-US" sz="2000" dirty="0">
                <a:latin typeface="Optima" charset="0"/>
                <a:ea typeface="ＭＳ Ｐゴシック" charset="0"/>
                <a:cs typeface="ＭＳ Ｐゴシック" charset="0"/>
              </a:rPr>
              <a:t>Projects</a:t>
            </a:r>
            <a:endParaRPr lang="en-US" sz="2000" dirty="0" smtClean="0">
              <a:latin typeface="Optima" charset="0"/>
              <a:ea typeface="ＭＳ Ｐゴシック" charset="0"/>
              <a:cs typeface="ＭＳ Ｐゴシック" charset="0"/>
            </a:endParaRPr>
          </a:p>
          <a:p>
            <a:pPr lvl="1" eaLnBrk="1" hangingPunct="1">
              <a:defRPr/>
            </a:pPr>
            <a:r>
              <a:rPr lang="en-US" sz="1800" dirty="0" smtClean="0">
                <a:latin typeface="Optima" charset="0"/>
                <a:ea typeface="ＭＳ Ｐゴシック" charset="0"/>
                <a:cs typeface="ＭＳ Ｐゴシック" charset="0"/>
              </a:rPr>
              <a:t>Part 1 		4% </a:t>
            </a:r>
          </a:p>
          <a:p>
            <a:pPr lvl="1" eaLnBrk="1" hangingPunct="1">
              <a:defRPr/>
            </a:pPr>
            <a:r>
              <a:rPr lang="en-US" sz="1800" dirty="0" smtClean="0">
                <a:latin typeface="Optima" charset="0"/>
                <a:ea typeface="ＭＳ Ｐゴシック" charset="0"/>
                <a:cs typeface="ＭＳ Ｐゴシック" charset="0"/>
              </a:rPr>
              <a:t>Part 2		9%</a:t>
            </a:r>
          </a:p>
          <a:p>
            <a:pPr lvl="1" eaLnBrk="1" hangingPunct="1">
              <a:defRPr/>
            </a:pPr>
            <a:r>
              <a:rPr lang="en-US" sz="1800" dirty="0" smtClean="0">
                <a:latin typeface="Optima" charset="0"/>
                <a:ea typeface="ＭＳ Ｐゴシック" charset="0"/>
                <a:cs typeface="ＭＳ Ｐゴシック" charset="0"/>
              </a:rPr>
              <a:t>Part 3		8% </a:t>
            </a:r>
          </a:p>
          <a:p>
            <a:pPr lvl="1" eaLnBrk="1" hangingPunct="1">
              <a:buNone/>
              <a:defRPr/>
            </a:pPr>
            <a:endParaRPr lang="en-US" sz="1800" dirty="0" smtClean="0">
              <a:latin typeface="Optima" charset="0"/>
              <a:ea typeface="ＭＳ Ｐゴシック" charset="0"/>
              <a:cs typeface="ＭＳ Ｐゴシック" charset="0"/>
            </a:endParaRPr>
          </a:p>
          <a:p>
            <a:pPr lvl="1" eaLnBrk="1" hangingPunct="1">
              <a:defRPr/>
            </a:pPr>
            <a:endParaRPr lang="en-US" sz="1800" dirty="0">
              <a:latin typeface="Optima"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tLang="en-US" dirty="0">
                <a:latin typeface="Optima" charset="0"/>
                <a:cs typeface="Optima" charset="0"/>
              </a:rPr>
              <a:t>What Is Computer Architecture?</a:t>
            </a:r>
          </a:p>
        </p:txBody>
      </p:sp>
      <p:sp>
        <p:nvSpPr>
          <p:cNvPr id="33794" name="Content Placeholder 2"/>
          <p:cNvSpPr>
            <a:spLocks noGrp="1"/>
          </p:cNvSpPr>
          <p:nvPr>
            <p:ph idx="1"/>
          </p:nvPr>
        </p:nvSpPr>
        <p:spPr>
          <a:xfrm>
            <a:off x="457200" y="1295400"/>
            <a:ext cx="8229600" cy="1752600"/>
          </a:xfrm>
        </p:spPr>
        <p:txBody>
          <a:bodyPr/>
          <a:lstStyle/>
          <a:p>
            <a:pPr>
              <a:buFont typeface="Times" charset="0"/>
              <a:buNone/>
            </a:pPr>
            <a:r>
              <a:rPr lang="en-US" altLang="ja-JP" sz="2400" dirty="0">
                <a:latin typeface="Optima" charset="0"/>
                <a:cs typeface="Optima" charset="0"/>
              </a:rPr>
              <a:t>Computer architecture is the conceptual design and</a:t>
            </a:r>
          </a:p>
          <a:p>
            <a:pPr>
              <a:buFont typeface="Times" charset="0"/>
              <a:buNone/>
            </a:pPr>
            <a:r>
              <a:rPr lang="en-US" altLang="ja-JP" sz="2400" dirty="0">
                <a:latin typeface="Optima" charset="0"/>
                <a:cs typeface="Optima" charset="0"/>
              </a:rPr>
              <a:t>fundamental operational structure of a computer system</a:t>
            </a:r>
            <a:endParaRPr lang="en-US" altLang="ja-JP" sz="3200" dirty="0">
              <a:latin typeface="Optima" charset="0"/>
              <a:cs typeface="Optima" charset="0"/>
            </a:endParaRPr>
          </a:p>
          <a:p>
            <a:pPr algn="r">
              <a:buFont typeface="Times" charset="0"/>
              <a:buNone/>
            </a:pPr>
            <a:r>
              <a:rPr lang="en-US" altLang="en-US" dirty="0">
                <a:latin typeface="Optima" charset="0"/>
                <a:cs typeface="Optima" charset="0"/>
              </a:rPr>
              <a:t>- </a:t>
            </a:r>
            <a:r>
              <a:rPr lang="en-US" altLang="en-US" dirty="0" err="1">
                <a:latin typeface="Optima" charset="0"/>
                <a:cs typeface="Optima" charset="0"/>
              </a:rPr>
              <a:t>wikipedia</a:t>
            </a:r>
            <a:endParaRPr lang="en-US" altLang="en-US" dirty="0">
              <a:latin typeface="Optima" charset="0"/>
              <a:cs typeface="Optima" charset="0"/>
            </a:endParaRPr>
          </a:p>
          <a:p>
            <a:endParaRPr lang="en-US" altLang="en-US" sz="3200" dirty="0">
              <a:latin typeface="Optima" charset="0"/>
              <a:cs typeface="Optima" charset="0"/>
            </a:endParaRPr>
          </a:p>
          <a:p>
            <a:endParaRPr lang="en-US" altLang="en-US" sz="3200" dirty="0">
              <a:latin typeface="Optima" charset="0"/>
              <a:cs typeface="Optima" charset="0"/>
            </a:endParaRPr>
          </a:p>
        </p:txBody>
      </p:sp>
      <p:sp>
        <p:nvSpPr>
          <p:cNvPr id="4" name="Rectangle 3"/>
          <p:cNvSpPr>
            <a:spLocks noChangeArrowheads="1"/>
          </p:cNvSpPr>
          <p:nvPr/>
        </p:nvSpPr>
        <p:spPr bwMode="auto">
          <a:xfrm>
            <a:off x="457200" y="3733800"/>
            <a:ext cx="6553200" cy="19383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ja-JP">
                <a:latin typeface="Optima" charset="0"/>
              </a:rPr>
              <a:t>Computer architecture, like other architecture, is the art of determining the needs of the user of a structure and then designing to meet those needs as effectively as possible within economic and technological constraints</a:t>
            </a:r>
          </a:p>
        </p:txBody>
      </p:sp>
      <p:sp>
        <p:nvSpPr>
          <p:cNvPr id="10" name="Oval 9"/>
          <p:cNvSpPr>
            <a:spLocks noChangeArrowheads="1"/>
          </p:cNvSpPr>
          <p:nvPr/>
        </p:nvSpPr>
        <p:spPr bwMode="auto">
          <a:xfrm>
            <a:off x="1676400" y="4114800"/>
            <a:ext cx="4572000" cy="609600"/>
          </a:xfrm>
          <a:prstGeom prst="ellipse">
            <a:avLst/>
          </a:prstGeom>
          <a:noFill/>
          <a:ln w="28575">
            <a:solidFill>
              <a:srgbClr val="FF0000"/>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 name="Oval 12"/>
          <p:cNvSpPr>
            <a:spLocks noChangeArrowheads="1"/>
          </p:cNvSpPr>
          <p:nvPr/>
        </p:nvSpPr>
        <p:spPr bwMode="auto">
          <a:xfrm>
            <a:off x="457200" y="5181600"/>
            <a:ext cx="4343400" cy="609600"/>
          </a:xfrm>
          <a:prstGeom prst="ellipse">
            <a:avLst/>
          </a:prstGeom>
          <a:noFill/>
          <a:ln w="28575">
            <a:solidFill>
              <a:srgbClr val="FF0000"/>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pic>
        <p:nvPicPr>
          <p:cNvPr id="33798" name="Picture 1" descr="brooks.jpg"/>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086600" y="3429000"/>
            <a:ext cx="1528763" cy="22415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 name="Rectangle 2"/>
          <p:cNvSpPr>
            <a:spLocks noChangeArrowheads="1"/>
          </p:cNvSpPr>
          <p:nvPr/>
        </p:nvSpPr>
        <p:spPr bwMode="auto">
          <a:xfrm>
            <a:off x="1157715" y="5943600"/>
            <a:ext cx="5730468" cy="46166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buFont typeface="Times" charset="0"/>
              <a:buNone/>
            </a:pPr>
            <a:r>
              <a:rPr lang="en-US" altLang="en-US" dirty="0">
                <a:latin typeface="Optima" charset="0"/>
              </a:rPr>
              <a:t>- Fred </a:t>
            </a:r>
            <a:r>
              <a:rPr lang="en-US" altLang="en-US" dirty="0" smtClean="0">
                <a:latin typeface="Optima" charset="0"/>
              </a:rPr>
              <a:t>Brooks – IBM , Turing Award 1999</a:t>
            </a:r>
            <a:endParaRPr lang="en-US" altLang="en-US" dirty="0">
              <a:latin typeface="Optima"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Size is Important</a:t>
            </a:r>
          </a:p>
        </p:txBody>
      </p:sp>
      <p:sp>
        <p:nvSpPr>
          <p:cNvPr id="6" name="Content Placeholder 5"/>
          <p:cNvSpPr>
            <a:spLocks noGrp="1"/>
          </p:cNvSpPr>
          <p:nvPr>
            <p:ph idx="1"/>
          </p:nvPr>
        </p:nvSpPr>
        <p:spPr/>
        <p:txBody>
          <a:bodyPr/>
          <a:lstStyle/>
          <a:p>
            <a:r>
              <a:rPr lang="en-US"/>
              <a:t>Add slides covering sections </a:t>
            </a:r>
          </a:p>
        </p:txBody>
      </p:sp>
      <p:pic>
        <p:nvPicPr>
          <p:cNvPr id="8" name="Picture 7" descr="Screen Shot 2018-08-27 at 11.21.11 AM.png"/>
          <p:cNvPicPr>
            <a:picLocks noChangeAspect="1"/>
          </p:cNvPicPr>
          <p:nvPr/>
        </p:nvPicPr>
        <p:blipFill>
          <a:blip r:embed="rId2"/>
          <a:stretch>
            <a:fillRect/>
          </a:stretch>
        </p:blipFill>
        <p:spPr>
          <a:xfrm>
            <a:off x="457200" y="1308824"/>
            <a:ext cx="7860544" cy="501577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Eight Great Ideas</a:t>
            </a:r>
          </a:p>
        </p:txBody>
      </p:sp>
      <p:pic>
        <p:nvPicPr>
          <p:cNvPr id="11" name="Picture 10" descr="Screen Shot 2018-08-27 at 11.22.21 AM.png"/>
          <p:cNvPicPr>
            <a:picLocks noChangeAspect="1"/>
          </p:cNvPicPr>
          <p:nvPr/>
        </p:nvPicPr>
        <p:blipFill>
          <a:blip r:embed="rId2"/>
          <a:stretch>
            <a:fillRect/>
          </a:stretch>
        </p:blipFill>
        <p:spPr>
          <a:xfrm>
            <a:off x="2143180" y="1380342"/>
            <a:ext cx="4160647" cy="510090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a:xfrm>
            <a:off x="228600" y="188913"/>
            <a:ext cx="8610600" cy="762000"/>
          </a:xfrm>
        </p:spPr>
        <p:txBody>
          <a:bodyPr/>
          <a:lstStyle/>
          <a:p>
            <a:pPr eaLnBrk="1" hangingPunct="1"/>
            <a:r>
              <a:rPr lang="en-US" altLang="en-US">
                <a:latin typeface="Optima" charset="0"/>
                <a:cs typeface="Optima" charset="0"/>
              </a:rPr>
              <a:t>Performance Evaluation</a:t>
            </a:r>
          </a:p>
        </p:txBody>
      </p:sp>
      <p:sp>
        <p:nvSpPr>
          <p:cNvPr id="22530" name="Content Placeholder 2"/>
          <p:cNvSpPr>
            <a:spLocks noGrp="1"/>
          </p:cNvSpPr>
          <p:nvPr>
            <p:ph idx="1"/>
          </p:nvPr>
        </p:nvSpPr>
        <p:spPr/>
        <p:txBody>
          <a:bodyPr/>
          <a:lstStyle/>
          <a:p>
            <a:pPr eaLnBrk="1" hangingPunct="1"/>
            <a:r>
              <a:rPr lang="en-US" altLang="en-US" dirty="0">
                <a:latin typeface="Optima" charset="0"/>
                <a:cs typeface="Optima" charset="0"/>
              </a:rPr>
              <a:t>What metrics / things to look at?</a:t>
            </a:r>
          </a:p>
          <a:p>
            <a:pPr lvl="1" eaLnBrk="1" hangingPunct="1"/>
            <a:r>
              <a:rPr lang="en-US" altLang="en-US" sz="2000" dirty="0">
                <a:latin typeface="Optima" charset="0"/>
                <a:cs typeface="Optima" charset="0"/>
              </a:rPr>
              <a:t>Execution </a:t>
            </a:r>
            <a:r>
              <a:rPr lang="en-US" altLang="en-US" sz="2000" dirty="0" smtClean="0">
                <a:latin typeface="Optima" charset="0"/>
                <a:cs typeface="Optima" charset="0"/>
              </a:rPr>
              <a:t>Time of a task</a:t>
            </a:r>
          </a:p>
          <a:p>
            <a:pPr lvl="1" eaLnBrk="1" hangingPunct="1"/>
            <a:r>
              <a:rPr lang="en-US" altLang="en-US" sz="2000" dirty="0" smtClean="0">
                <a:latin typeface="Optima" charset="0"/>
                <a:cs typeface="Optima" charset="0"/>
              </a:rPr>
              <a:t>Throughput</a:t>
            </a:r>
          </a:p>
          <a:p>
            <a:pPr lvl="1" eaLnBrk="1" hangingPunct="1"/>
            <a:r>
              <a:rPr lang="en-US" altLang="en-US" sz="2000" dirty="0" smtClean="0">
                <a:latin typeface="Optima" charset="0"/>
                <a:cs typeface="Optima" charset="0"/>
              </a:rPr>
              <a:t>Clock Cycles</a:t>
            </a:r>
          </a:p>
          <a:p>
            <a:pPr lvl="2" eaLnBrk="1" hangingPunct="1"/>
            <a:r>
              <a:rPr lang="en-US" altLang="en-US" sz="1600" dirty="0" smtClean="0">
                <a:latin typeface="Optima" charset="0"/>
                <a:cs typeface="Optima" charset="0"/>
              </a:rPr>
              <a:t>CPI - </a:t>
            </a:r>
            <a:r>
              <a:rPr lang="en-US" sz="1600" dirty="0" smtClean="0"/>
              <a:t>aka clock cycles per instruction</a:t>
            </a:r>
          </a:p>
          <a:p>
            <a:pPr lvl="1" eaLnBrk="1" hangingPunct="1"/>
            <a:r>
              <a:rPr lang="en-US" altLang="en-US" sz="2000" dirty="0" smtClean="0">
                <a:latin typeface="Optima" charset="0"/>
                <a:cs typeface="Optima" charset="0"/>
              </a:rPr>
              <a:t>Instruction Count</a:t>
            </a:r>
          </a:p>
          <a:p>
            <a:pPr lvl="2" eaLnBrk="1" hangingPunct="1"/>
            <a:r>
              <a:rPr lang="en-US" altLang="en-US" sz="1600" dirty="0" smtClean="0">
                <a:latin typeface="Optima" charset="0"/>
                <a:cs typeface="Optima" charset="0"/>
              </a:rPr>
              <a:t>Computer Architecture</a:t>
            </a:r>
          </a:p>
          <a:p>
            <a:pPr lvl="2" eaLnBrk="1" hangingPunct="1"/>
            <a:r>
              <a:rPr lang="en-US" altLang="en-US" sz="1600" dirty="0" smtClean="0">
                <a:latin typeface="Optima" charset="0"/>
                <a:cs typeface="Optima" charset="0"/>
              </a:rPr>
              <a:t>Compiler</a:t>
            </a:r>
          </a:p>
          <a:p>
            <a:pPr lvl="1" eaLnBrk="1" hangingPunct="1"/>
            <a:r>
              <a:rPr lang="en-US" altLang="en-US" sz="2000" dirty="0" smtClean="0">
                <a:latin typeface="Optima" charset="0"/>
                <a:cs typeface="Optima" charset="0"/>
              </a:rPr>
              <a:t>Task Characteristics – </a:t>
            </a:r>
            <a:r>
              <a:rPr lang="en-US" altLang="en-US" sz="2000" dirty="0" err="1" smtClean="0">
                <a:latin typeface="Optima" charset="0"/>
                <a:cs typeface="Optima" charset="0"/>
              </a:rPr>
              <a:t>CPU,IO,Memory</a:t>
            </a:r>
          </a:p>
          <a:p>
            <a:pPr lvl="2" eaLnBrk="1" hangingPunct="1"/>
            <a:r>
              <a:rPr lang="en-US" altLang="en-US" sz="1600" dirty="0" smtClean="0">
                <a:latin typeface="Optima" charset="0"/>
                <a:cs typeface="Optima" charset="0"/>
              </a:rPr>
              <a:t>Effective CPI</a:t>
            </a:r>
          </a:p>
          <a:p>
            <a:pPr lvl="2" eaLnBrk="1" hangingPunct="1"/>
            <a:r>
              <a:rPr lang="en-US" altLang="en-US" sz="1600" dirty="0" smtClean="0">
                <a:latin typeface="Optima" charset="0"/>
                <a:cs typeface="Optima" charset="0"/>
              </a:rPr>
              <a:t>Bottlenecks</a:t>
            </a:r>
          </a:p>
          <a:p>
            <a:pPr lvl="1" eaLnBrk="1" hangingPunct="1">
              <a:buFont typeface="Arial"/>
              <a:buChar char="•"/>
            </a:pPr>
            <a:r>
              <a:rPr lang="en-US" altLang="en-US" sz="2000" dirty="0" err="1" smtClean="0">
                <a:latin typeface="Optima" charset="0"/>
                <a:cs typeface="Optima" charset="0"/>
              </a:rPr>
              <a:t>Relative Performance</a:t>
            </a:r>
          </a:p>
          <a:p>
            <a:pPr lvl="2" eaLnBrk="1" hangingPunct="1">
              <a:buFont typeface="Arial"/>
              <a:buChar char="•"/>
            </a:pPr>
            <a:r>
              <a:rPr lang="en-US" altLang="en-US" sz="1600" dirty="0" err="1" smtClean="0">
                <a:latin typeface="Optima" charset="0"/>
                <a:cs typeface="Optima" charset="0"/>
              </a:rPr>
              <a:t>Compared to what?  Another system? A specification? A standard?</a:t>
            </a:r>
            <a:endParaRPr lang="en-US" altLang="en-US" sz="1600" dirty="0" smtClean="0">
              <a:latin typeface="Optima" charset="0"/>
              <a:cs typeface="Optima" charset="0"/>
            </a:endParaRPr>
          </a:p>
          <a:p>
            <a:pPr eaLnBrk="1" hangingPunct="1"/>
            <a:endParaRPr lang="en-US" altLang="en-US" dirty="0">
              <a:latin typeface="Optima" charset="0"/>
              <a:cs typeface="Optima" charset="0"/>
            </a:endParaRPr>
          </a:p>
          <a:p>
            <a:pPr lvl="1" eaLnBrk="1" hangingPunct="1"/>
            <a:endParaRPr lang="en-US" altLang="en-US" dirty="0">
              <a:latin typeface="Optima" charset="0"/>
              <a:cs typeface="Optima" charset="0"/>
            </a:endParaRPr>
          </a:p>
          <a:p>
            <a:pPr eaLnBrk="1" hangingPunct="1"/>
            <a:endParaRPr lang="en-US" altLang="en-US" dirty="0">
              <a:latin typeface="Optima" charset="0"/>
              <a:cs typeface="Optima"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a:xfrm>
            <a:off x="228600" y="188913"/>
            <a:ext cx="8610600" cy="762000"/>
          </a:xfrm>
        </p:spPr>
        <p:txBody>
          <a:bodyPr/>
          <a:lstStyle/>
          <a:p>
            <a:pPr eaLnBrk="1" hangingPunct="1"/>
            <a:r>
              <a:rPr lang="en-US" altLang="en-US">
                <a:latin typeface="Optima" charset="0"/>
                <a:cs typeface="Optima" charset="0"/>
              </a:rPr>
              <a:t>Performance Evaluation</a:t>
            </a:r>
          </a:p>
        </p:txBody>
      </p:sp>
      <p:pic>
        <p:nvPicPr>
          <p:cNvPr id="4" name="Picture 3" descr="Screen Shot 2018-08-27 at 11.29.51 AM.png"/>
          <p:cNvPicPr>
            <a:picLocks noChangeAspect="1"/>
          </p:cNvPicPr>
          <p:nvPr/>
        </p:nvPicPr>
        <p:blipFill>
          <a:blip r:embed="rId2"/>
          <a:stretch>
            <a:fillRect/>
          </a:stretch>
        </p:blipFill>
        <p:spPr>
          <a:xfrm>
            <a:off x="393700" y="1181100"/>
            <a:ext cx="8750300" cy="5676900"/>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altLang="en-US" dirty="0">
                <a:latin typeface="Optima" charset="0"/>
                <a:cs typeface="Optima" charset="0"/>
              </a:rPr>
              <a:t>Execution time</a:t>
            </a:r>
            <a:endParaRPr lang="en-US" altLang="en-US">
              <a:latin typeface="Optima" charset="0"/>
              <a:cs typeface="Optima" charset="0"/>
            </a:endParaRPr>
          </a:p>
        </p:txBody>
      </p:sp>
      <p:sp>
        <p:nvSpPr>
          <p:cNvPr id="24578" name="Content Placeholder 2"/>
          <p:cNvSpPr>
            <a:spLocks noGrp="1"/>
          </p:cNvSpPr>
          <p:nvPr>
            <p:ph idx="1"/>
          </p:nvPr>
        </p:nvSpPr>
        <p:spPr>
          <a:xfrm>
            <a:off x="352425" y="1295400"/>
            <a:ext cx="8229600" cy="5181600"/>
          </a:xfrm>
        </p:spPr>
        <p:txBody>
          <a:bodyPr/>
          <a:lstStyle/>
          <a:p>
            <a:pPr marL="0" indent="0" eaLnBrk="1" hangingPunct="1">
              <a:buFont typeface="Times" charset="0"/>
              <a:buNone/>
            </a:pPr>
            <a:r>
              <a:rPr lang="en-US" altLang="en-US" dirty="0">
                <a:latin typeface="Optima" charset="0"/>
                <a:cs typeface="Optima" charset="0"/>
              </a:rPr>
              <a:t>Execution time:</a:t>
            </a:r>
          </a:p>
          <a:p>
            <a:pPr marL="742950" lvl="2" indent="0" algn="ctr" eaLnBrk="1" hangingPunct="1">
              <a:buFont typeface="Times" charset="0"/>
              <a:buNone/>
            </a:pPr>
            <a:r>
              <a:rPr lang="en-US" altLang="en-US" sz="2400" dirty="0">
                <a:latin typeface="Optima" charset="0"/>
                <a:cs typeface="Optima" charset="0"/>
              </a:rPr>
              <a:t>the time between the start and the completion of a task</a:t>
            </a:r>
          </a:p>
          <a:p>
            <a:pPr marL="742950" lvl="2" indent="0" algn="ctr" eaLnBrk="1" hangingPunct="1">
              <a:buFont typeface="Times" charset="0"/>
              <a:buNone/>
            </a:pPr>
            <a:endParaRPr lang="en-US" altLang="en-US" dirty="0" smtClean="0">
              <a:latin typeface="Optima" charset="0"/>
              <a:cs typeface="Optima" charset="0"/>
            </a:endParaRPr>
          </a:p>
          <a:p>
            <a:pPr marL="742950" lvl="2" indent="0" eaLnBrk="1" hangingPunct="1">
              <a:buNone/>
            </a:pPr>
            <a:endParaRPr lang="en-US" altLang="en-US" dirty="0" smtClean="0">
              <a:latin typeface="Optima" charset="0"/>
              <a:cs typeface="Optima" charset="0"/>
            </a:endParaRPr>
          </a:p>
          <a:p>
            <a:pPr marL="0" indent="0" eaLnBrk="1" hangingPunct="1"/>
            <a:endParaRPr lang="en-US" altLang="en-US" dirty="0">
              <a:latin typeface="Optima" charset="0"/>
              <a:cs typeface="Optima" charset="0"/>
            </a:endParaRPr>
          </a:p>
          <a:p>
            <a:pPr marL="742950" lvl="2" indent="0" eaLnBrk="1" hangingPunct="1"/>
            <a:endParaRPr lang="en-US" altLang="en-US" dirty="0">
              <a:latin typeface="Optima" charset="0"/>
              <a:cs typeface="Optima" charset="0"/>
            </a:endParaRPr>
          </a:p>
          <a:p>
            <a:pPr marL="0" indent="0" eaLnBrk="1" hangingPunct="1"/>
            <a:endParaRPr lang="en-US" altLang="en-US" dirty="0">
              <a:latin typeface="Optima" charset="0"/>
              <a:cs typeface="Optima"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pPr eaLnBrk="1" hangingPunct="1"/>
            <a:r>
              <a:rPr lang="en-US" altLang="en-US">
                <a:latin typeface="Optima" charset="0"/>
                <a:cs typeface="Optima" charset="0"/>
              </a:rPr>
              <a:t>Throughput</a:t>
            </a:r>
          </a:p>
        </p:txBody>
      </p:sp>
      <p:sp>
        <p:nvSpPr>
          <p:cNvPr id="61442" name="Content Placeholder 2"/>
          <p:cNvSpPr>
            <a:spLocks noGrp="1"/>
          </p:cNvSpPr>
          <p:nvPr>
            <p:ph idx="1"/>
          </p:nvPr>
        </p:nvSpPr>
        <p:spPr/>
        <p:txBody>
          <a:bodyPr/>
          <a:lstStyle/>
          <a:p>
            <a:pPr eaLnBrk="1" hangingPunct="1"/>
            <a:r>
              <a:rPr lang="en-US" altLang="en-US" sz="2000" dirty="0">
                <a:latin typeface="Optima" charset="0"/>
                <a:cs typeface="Optima" charset="0"/>
              </a:rPr>
              <a:t>Throughput </a:t>
            </a:r>
          </a:p>
          <a:p>
            <a:pPr lvl="1" eaLnBrk="1" hangingPunct="1"/>
            <a:r>
              <a:rPr lang="en-US" altLang="en-US" sz="1800" dirty="0">
                <a:latin typeface="Optima" charset="0"/>
                <a:cs typeface="Optima" charset="0"/>
              </a:rPr>
              <a:t># of tasks per unit time</a:t>
            </a:r>
          </a:p>
          <a:p>
            <a:pPr lvl="1" eaLnBrk="1" hangingPunct="1"/>
            <a:r>
              <a:rPr lang="en-US" altLang="en-US" sz="1800" dirty="0">
                <a:latin typeface="Optima" charset="0"/>
                <a:cs typeface="Optima" charset="0"/>
              </a:rPr>
              <a:t>total amount of work done in a given time</a:t>
            </a:r>
            <a:endParaRPr lang="en-US" altLang="en-US" sz="1800" dirty="0" smtClean="0">
              <a:latin typeface="Optima" charset="0"/>
              <a:cs typeface="Optima" charset="0"/>
            </a:endParaRPr>
          </a:p>
          <a:p>
            <a:pPr lvl="1" eaLnBrk="1" hangingPunct="1"/>
            <a:endParaRPr lang="en-US" altLang="en-US" sz="1800" dirty="0" smtClean="0">
              <a:latin typeface="Optima" charset="0"/>
              <a:cs typeface="Optima" charset="0"/>
            </a:endParaRPr>
          </a:p>
          <a:p>
            <a:pPr lvl="1" algn="ctr" eaLnBrk="1" hangingPunct="1">
              <a:buFont typeface="Times" charset="0"/>
              <a:buNone/>
            </a:pPr>
            <a:r>
              <a:rPr lang="en-US" altLang="en-US" sz="1800" b="1" dirty="0">
                <a:solidFill>
                  <a:srgbClr val="1822CD"/>
                </a:solidFill>
                <a:latin typeface="Calibri" charset="0"/>
                <a:cs typeface="Optima" charset="0"/>
              </a:rPr>
              <a:t>Throughput = # of processes completed / time</a:t>
            </a:r>
          </a:p>
          <a:p>
            <a:pPr lvl="1" algn="ctr" eaLnBrk="1" hangingPunct="1">
              <a:buFont typeface="Times" charset="0"/>
              <a:buNone/>
            </a:pPr>
            <a:r>
              <a:rPr lang="en-US" altLang="en-US" sz="1800" b="1" dirty="0">
                <a:solidFill>
                  <a:srgbClr val="1822CD"/>
                </a:solidFill>
                <a:latin typeface="Calibri" charset="0"/>
                <a:cs typeface="Optima" charset="0"/>
              </a:rPr>
              <a:t>Throughput = # of pages served / time</a:t>
            </a:r>
          </a:p>
          <a:p>
            <a:pPr lvl="1" eaLnBrk="1" hangingPunct="1"/>
            <a:endParaRPr lang="en-US" altLang="en-US" sz="1800" dirty="0" smtClean="0">
              <a:latin typeface="Optima" charset="0"/>
              <a:cs typeface="Optima" charset="0"/>
            </a:endParaRPr>
          </a:p>
          <a:p>
            <a:pPr lvl="1" eaLnBrk="1" hangingPunct="1"/>
            <a:endParaRPr lang="en-US" altLang="en-US" sz="1800" dirty="0" smtClean="0">
              <a:latin typeface="Optima" charset="0"/>
              <a:cs typeface="Optima" charset="0"/>
            </a:endParaRPr>
          </a:p>
          <a:p>
            <a:pPr eaLnBrk="1" hangingPunct="1"/>
            <a:r>
              <a:rPr lang="en-US" altLang="en-US" sz="2000" dirty="0">
                <a:latin typeface="Optima" charset="0"/>
                <a:cs typeface="Optima" charset="0"/>
              </a:rPr>
              <a:t>Decreasing execution time almost always improves throughput</a:t>
            </a:r>
          </a:p>
          <a:p>
            <a:pPr eaLnBrk="1" hangingPunct="1"/>
            <a:endParaRPr lang="en-US" altLang="en-US" sz="2000" dirty="0">
              <a:latin typeface="Optima" charset="0"/>
              <a:cs typeface="Optima" charset="0"/>
            </a:endParaRPr>
          </a:p>
          <a:p>
            <a:pPr eaLnBrk="1" hangingPunct="1"/>
            <a:endParaRPr lang="en-US" altLang="en-US" sz="2000" dirty="0">
              <a:latin typeface="Optima" charset="0"/>
              <a:cs typeface="Optima" charset="0"/>
            </a:endParaRPr>
          </a:p>
          <a:p>
            <a:pPr lvl="1" eaLnBrk="1" hangingPunct="1"/>
            <a:endParaRPr lang="en-US" altLang="en-US" sz="1800" dirty="0">
              <a:latin typeface="Optima" charset="0"/>
              <a:cs typeface="Optima" charset="0"/>
            </a:endParaRPr>
          </a:p>
          <a:p>
            <a:pPr eaLnBrk="1" hangingPunct="1"/>
            <a:endParaRPr lang="en-US" altLang="en-US" sz="2000" dirty="0">
              <a:latin typeface="Optima" charset="0"/>
              <a:cs typeface="Optima"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tLang="en-US">
                <a:latin typeface="Optima" charset="0"/>
                <a:cs typeface="Optima" charset="0"/>
              </a:rPr>
              <a:t>Clock Cycles</a:t>
            </a:r>
          </a:p>
        </p:txBody>
      </p:sp>
      <p:sp>
        <p:nvSpPr>
          <p:cNvPr id="35842" name="Rectangle 3"/>
          <p:cNvSpPr>
            <a:spLocks noGrp="1" noChangeArrowheads="1"/>
          </p:cNvSpPr>
          <p:nvPr>
            <p:ph idx="1"/>
          </p:nvPr>
        </p:nvSpPr>
        <p:spPr/>
        <p:txBody>
          <a:bodyPr/>
          <a:lstStyle/>
          <a:p>
            <a:pPr eaLnBrk="1" hangingPunct="1"/>
            <a:r>
              <a:rPr lang="en-US" altLang="en-US" sz="2400" dirty="0">
                <a:latin typeface="Optima" charset="0"/>
                <a:cs typeface="Optima" charset="0"/>
              </a:rPr>
              <a:t>Every computer has a clock that ticks</a:t>
            </a:r>
          </a:p>
          <a:p>
            <a:pPr eaLnBrk="1" hangingPunct="1"/>
            <a:endParaRPr lang="en-US" altLang="en-US" sz="2400" dirty="0">
              <a:latin typeface="Optima" charset="0"/>
              <a:cs typeface="Optima" charset="0"/>
            </a:endParaRPr>
          </a:p>
          <a:p>
            <a:pPr eaLnBrk="1" hangingPunct="1"/>
            <a:endParaRPr lang="en-US" altLang="en-US" sz="2400" dirty="0">
              <a:latin typeface="Optima" charset="0"/>
              <a:cs typeface="Optima" charset="0"/>
            </a:endParaRPr>
          </a:p>
          <a:p>
            <a:pPr eaLnBrk="1" hangingPunct="1"/>
            <a:endParaRPr lang="en-US" altLang="en-US" sz="2400" dirty="0">
              <a:latin typeface="Optima" charset="0"/>
              <a:cs typeface="Optima" charset="0"/>
            </a:endParaRPr>
          </a:p>
          <a:p>
            <a:pPr eaLnBrk="1" hangingPunct="1"/>
            <a:r>
              <a:rPr lang="en-US" altLang="en-US" sz="2400" dirty="0">
                <a:latin typeface="Optima" charset="0"/>
                <a:cs typeface="Optima" charset="0"/>
              </a:rPr>
              <a:t>Length of a clock tick is referred to as a clock cycle</a:t>
            </a:r>
          </a:p>
          <a:p>
            <a:pPr lvl="1" eaLnBrk="1" hangingPunct="1"/>
            <a:r>
              <a:rPr lang="en-US" altLang="en-US" sz="2000" dirty="0">
                <a:latin typeface="Optima" charset="0"/>
                <a:cs typeface="Optima" charset="0"/>
              </a:rPr>
              <a:t>Clock cycle is the minimum unit of time that the system can measure</a:t>
            </a:r>
          </a:p>
          <a:p>
            <a:pPr lvl="1" eaLnBrk="1" hangingPunct="1"/>
            <a:r>
              <a:rPr lang="en-US" altLang="en-US" sz="2000" dirty="0">
                <a:latin typeface="Optima" charset="0"/>
                <a:cs typeface="Optima" charset="0"/>
              </a:rPr>
              <a:t>Also the unit of time when an event can occur</a:t>
            </a:r>
            <a:endParaRPr lang="en-US" altLang="en-US" dirty="0">
              <a:latin typeface="Optima" charset="0"/>
              <a:cs typeface="Optima" charset="0"/>
            </a:endParaRPr>
          </a:p>
          <a:p>
            <a:pPr eaLnBrk="1" hangingPunct="1"/>
            <a:r>
              <a:rPr lang="en-US" altLang="en-US" sz="2400" dirty="0">
                <a:latin typeface="Optima" charset="0"/>
                <a:cs typeface="Optima" charset="0"/>
              </a:rPr>
              <a:t>Clock cycle on modern machines measured in picoseconds (10</a:t>
            </a:r>
            <a:r>
              <a:rPr lang="en-US" altLang="en-US" sz="2400" baseline="30000" dirty="0">
                <a:latin typeface="Optima" charset="0"/>
                <a:cs typeface="Optima" charset="0"/>
              </a:rPr>
              <a:t>-12</a:t>
            </a:r>
            <a:r>
              <a:rPr lang="en-US" altLang="en-US" sz="2400" dirty="0" smtClean="0">
                <a:latin typeface="Optima" charset="0"/>
                <a:cs typeface="Optima" charset="0"/>
              </a:rPr>
              <a:t>) ( 1 </a:t>
            </a:r>
            <a:r>
              <a:rPr lang="en-US" altLang="en-US" sz="2400" dirty="0" err="1" smtClean="0">
                <a:latin typeface="Optima" charset="0"/>
                <a:cs typeface="Optima" charset="0"/>
              </a:rPr>
              <a:t>TeraHertz</a:t>
            </a:r>
            <a:r>
              <a:rPr lang="en-US" altLang="en-US" sz="2400" dirty="0" smtClean="0">
                <a:latin typeface="Optima" charset="0"/>
                <a:cs typeface="Optima" charset="0"/>
              </a:rPr>
              <a:t>)</a:t>
            </a:r>
            <a:endParaRPr lang="en-US" altLang="en-US" sz="2400" baseline="30000" dirty="0" smtClean="0">
              <a:latin typeface="Optima" charset="0"/>
              <a:cs typeface="Optima" charset="0"/>
            </a:endParaRPr>
          </a:p>
          <a:p>
            <a:pPr lvl="1" eaLnBrk="1" hangingPunct="1"/>
            <a:r>
              <a:rPr lang="en-US" altLang="en-US" sz="2000" dirty="0">
                <a:latin typeface="Optima" charset="0"/>
                <a:cs typeface="Optima" charset="0"/>
              </a:rPr>
              <a:t>The smaller the clock cycle, the faster the machine</a:t>
            </a:r>
          </a:p>
          <a:p>
            <a:pPr eaLnBrk="1" hangingPunct="1"/>
            <a:endParaRPr lang="en-US" altLang="en-US" sz="2400" dirty="0">
              <a:latin typeface="Optima" charset="0"/>
              <a:cs typeface="Optima" charset="0"/>
            </a:endParaRPr>
          </a:p>
        </p:txBody>
      </p:sp>
      <p:grpSp>
        <p:nvGrpSpPr>
          <p:cNvPr id="2" name="Group 24"/>
          <p:cNvGrpSpPr>
            <a:grpSpLocks/>
          </p:cNvGrpSpPr>
          <p:nvPr/>
        </p:nvGrpSpPr>
        <p:grpSpPr bwMode="auto">
          <a:xfrm>
            <a:off x="1273175" y="2033588"/>
            <a:ext cx="6400800" cy="914400"/>
            <a:chOff x="1524000" y="2514600"/>
            <a:chExt cx="6400800" cy="914400"/>
          </a:xfrm>
        </p:grpSpPr>
        <p:sp>
          <p:nvSpPr>
            <p:cNvPr id="35844" name="Line 4"/>
            <p:cNvSpPr>
              <a:spLocks noChangeShapeType="1"/>
            </p:cNvSpPr>
            <p:nvPr/>
          </p:nvSpPr>
          <p:spPr bwMode="auto">
            <a:xfrm>
              <a:off x="1524000" y="29718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5" name="Line 5"/>
            <p:cNvSpPr>
              <a:spLocks noChangeShapeType="1"/>
            </p:cNvSpPr>
            <p:nvPr/>
          </p:nvSpPr>
          <p:spPr bwMode="auto">
            <a:xfrm flipV="1">
              <a:off x="42672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6" name="Line 6"/>
            <p:cNvSpPr>
              <a:spLocks noChangeShapeType="1"/>
            </p:cNvSpPr>
            <p:nvPr/>
          </p:nvSpPr>
          <p:spPr bwMode="auto">
            <a:xfrm>
              <a:off x="2438400" y="25146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7" name="Line 7"/>
            <p:cNvSpPr>
              <a:spLocks noChangeShapeType="1"/>
            </p:cNvSpPr>
            <p:nvPr/>
          </p:nvSpPr>
          <p:spPr bwMode="auto">
            <a:xfrm flipV="1">
              <a:off x="24384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8" name="Line 8"/>
            <p:cNvSpPr>
              <a:spLocks noChangeShapeType="1"/>
            </p:cNvSpPr>
            <p:nvPr/>
          </p:nvSpPr>
          <p:spPr bwMode="auto">
            <a:xfrm>
              <a:off x="3352800" y="29718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49" name="Line 9"/>
            <p:cNvSpPr>
              <a:spLocks noChangeShapeType="1"/>
            </p:cNvSpPr>
            <p:nvPr/>
          </p:nvSpPr>
          <p:spPr bwMode="auto">
            <a:xfrm flipV="1">
              <a:off x="33528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0" name="Line 10"/>
            <p:cNvSpPr>
              <a:spLocks noChangeShapeType="1"/>
            </p:cNvSpPr>
            <p:nvPr/>
          </p:nvSpPr>
          <p:spPr bwMode="auto">
            <a:xfrm>
              <a:off x="4267200" y="25146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1" name="Line 11"/>
            <p:cNvSpPr>
              <a:spLocks noChangeShapeType="1"/>
            </p:cNvSpPr>
            <p:nvPr/>
          </p:nvSpPr>
          <p:spPr bwMode="auto">
            <a:xfrm flipV="1">
              <a:off x="51816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2" name="Line 12"/>
            <p:cNvSpPr>
              <a:spLocks noChangeShapeType="1"/>
            </p:cNvSpPr>
            <p:nvPr/>
          </p:nvSpPr>
          <p:spPr bwMode="auto">
            <a:xfrm>
              <a:off x="5181600" y="29718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3" name="Line 13"/>
            <p:cNvSpPr>
              <a:spLocks noChangeShapeType="1"/>
            </p:cNvSpPr>
            <p:nvPr/>
          </p:nvSpPr>
          <p:spPr bwMode="auto">
            <a:xfrm flipV="1">
              <a:off x="60960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4" name="Line 14"/>
            <p:cNvSpPr>
              <a:spLocks noChangeShapeType="1"/>
            </p:cNvSpPr>
            <p:nvPr/>
          </p:nvSpPr>
          <p:spPr bwMode="auto">
            <a:xfrm>
              <a:off x="6096000" y="25146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5" name="Line 15"/>
            <p:cNvSpPr>
              <a:spLocks noChangeShapeType="1"/>
            </p:cNvSpPr>
            <p:nvPr/>
          </p:nvSpPr>
          <p:spPr bwMode="auto">
            <a:xfrm flipV="1">
              <a:off x="7010400" y="2514600"/>
              <a:ext cx="0" cy="45720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6" name="Line 16"/>
            <p:cNvSpPr>
              <a:spLocks noChangeShapeType="1"/>
            </p:cNvSpPr>
            <p:nvPr/>
          </p:nvSpPr>
          <p:spPr bwMode="auto">
            <a:xfrm>
              <a:off x="7010400" y="2971800"/>
              <a:ext cx="914400" cy="0"/>
            </a:xfrm>
            <a:prstGeom prst="line">
              <a:avLst/>
            </a:prstGeom>
            <a:noFill/>
            <a:ln w="1905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7" name="Line 17"/>
            <p:cNvSpPr>
              <a:spLocks noChangeShapeType="1"/>
            </p:cNvSpPr>
            <p:nvPr/>
          </p:nvSpPr>
          <p:spPr bwMode="auto">
            <a:xfrm>
              <a:off x="3352800" y="3124200"/>
              <a:ext cx="0" cy="228600"/>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8" name="Line 18"/>
            <p:cNvSpPr>
              <a:spLocks noChangeShapeType="1"/>
            </p:cNvSpPr>
            <p:nvPr/>
          </p:nvSpPr>
          <p:spPr bwMode="auto">
            <a:xfrm>
              <a:off x="5181600" y="3124200"/>
              <a:ext cx="0" cy="228600"/>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59" name="Text Box 19"/>
            <p:cNvSpPr txBox="1">
              <a:spLocks noChangeArrowheads="1"/>
            </p:cNvSpPr>
            <p:nvPr/>
          </p:nvSpPr>
          <p:spPr bwMode="auto">
            <a:xfrm>
              <a:off x="3505200" y="3124200"/>
              <a:ext cx="1600200" cy="3048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lang="en-US" altLang="en-US" sz="1400" b="1"/>
                <a:t>one clock period</a:t>
              </a:r>
            </a:p>
          </p:txBody>
        </p:sp>
        <p:sp>
          <p:nvSpPr>
            <p:cNvPr id="35860" name="Line 20"/>
            <p:cNvSpPr>
              <a:spLocks noChangeShapeType="1"/>
            </p:cNvSpPr>
            <p:nvPr/>
          </p:nvSpPr>
          <p:spPr bwMode="auto">
            <a:xfrm flipH="1">
              <a:off x="3352800" y="3276600"/>
              <a:ext cx="228600" cy="0"/>
            </a:xfrm>
            <a:prstGeom prst="line">
              <a:avLst/>
            </a:prstGeom>
            <a:noFill/>
            <a:ln w="127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35861" name="Line 21"/>
            <p:cNvSpPr>
              <a:spLocks noChangeShapeType="1"/>
            </p:cNvSpPr>
            <p:nvPr/>
          </p:nvSpPr>
          <p:spPr bwMode="auto">
            <a:xfrm>
              <a:off x="4953000" y="3276600"/>
              <a:ext cx="228600" cy="0"/>
            </a:xfrm>
            <a:prstGeom prst="line">
              <a:avLst/>
            </a:prstGeom>
            <a:noFill/>
            <a:ln w="127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tLang="en-US">
                <a:latin typeface="Optima" charset="0"/>
                <a:cs typeface="Optima" charset="0"/>
              </a:rPr>
              <a:t>Clock Rate</a:t>
            </a:r>
          </a:p>
        </p:txBody>
      </p:sp>
      <p:sp>
        <p:nvSpPr>
          <p:cNvPr id="37890" name="Rectangle 3"/>
          <p:cNvSpPr>
            <a:spLocks noGrp="1" noChangeArrowheads="1"/>
          </p:cNvSpPr>
          <p:nvPr>
            <p:ph idx="1"/>
          </p:nvPr>
        </p:nvSpPr>
        <p:spPr/>
        <p:txBody>
          <a:bodyPr/>
          <a:lstStyle/>
          <a:p>
            <a:pPr eaLnBrk="1" hangingPunct="1"/>
            <a:r>
              <a:rPr lang="en-US" altLang="en-US" sz="2400" dirty="0">
                <a:latin typeface="Optima" charset="0"/>
                <a:cs typeface="Optima" charset="0"/>
              </a:rPr>
              <a:t>Number of ticks per second</a:t>
            </a:r>
          </a:p>
          <a:p>
            <a:pPr lvl="1" eaLnBrk="1" hangingPunct="1"/>
            <a:r>
              <a:rPr lang="en-US" altLang="en-US" sz="2000" dirty="0">
                <a:latin typeface="Optima" charset="0"/>
                <a:cs typeface="Optima" charset="0"/>
              </a:rPr>
              <a:t>measured in GHz (or formerly MHz)</a:t>
            </a:r>
          </a:p>
          <a:p>
            <a:pPr lvl="1" eaLnBrk="1" hangingPunct="1"/>
            <a:r>
              <a:rPr lang="en-US" altLang="en-US" sz="2000" dirty="0">
                <a:latin typeface="Optima" charset="0"/>
                <a:cs typeface="Optima" charset="0"/>
              </a:rPr>
              <a:t>advertised processor speed</a:t>
            </a:r>
          </a:p>
          <a:p>
            <a:pPr lvl="1" eaLnBrk="1" hangingPunct="1"/>
            <a:r>
              <a:rPr lang="en-US" altLang="en-US" sz="2000" dirty="0">
                <a:latin typeface="Optima" charset="0"/>
                <a:cs typeface="Optima" charset="0"/>
              </a:rPr>
              <a:t>computed as the inverse of clock </a:t>
            </a:r>
            <a:r>
              <a:rPr lang="en-US" altLang="en-US" sz="2000" dirty="0" smtClean="0">
                <a:latin typeface="Optima" charset="0"/>
                <a:cs typeface="Optima" charset="0"/>
              </a:rPr>
              <a:t>cycle</a:t>
            </a:r>
            <a:endParaRPr lang="en-US" altLang="en-US" sz="2000" b="1" dirty="0" smtClean="0">
              <a:solidFill>
                <a:srgbClr val="1822CD"/>
              </a:solidFill>
              <a:latin typeface="Optima" charset="0"/>
              <a:cs typeface="Optima" charset="0"/>
            </a:endParaRPr>
          </a:p>
          <a:p>
            <a:pPr lvl="1" eaLnBrk="1" hangingPunct="1">
              <a:spcBef>
                <a:spcPts val="1776"/>
              </a:spcBef>
              <a:buNone/>
            </a:pPr>
            <a:r>
              <a:rPr lang="en-US" altLang="en-US" b="1" dirty="0" smtClean="0">
                <a:solidFill>
                  <a:srgbClr val="1822CD"/>
                </a:solidFill>
                <a:latin typeface="Calibri" charset="0"/>
                <a:cs typeface="Optima" charset="0"/>
              </a:rPr>
              <a:t>Clock </a:t>
            </a:r>
            <a:r>
              <a:rPr lang="en-US" altLang="en-US" b="1" dirty="0">
                <a:solidFill>
                  <a:srgbClr val="1822CD"/>
                </a:solidFill>
                <a:latin typeface="Calibri" charset="0"/>
                <a:cs typeface="Optima" charset="0"/>
              </a:rPr>
              <a:t>Rate   =  1 / Clock Cycle (in seconds)</a:t>
            </a:r>
            <a:endParaRPr lang="en-US" altLang="en-US" b="1" dirty="0" smtClean="0">
              <a:solidFill>
                <a:srgbClr val="1822CD"/>
              </a:solidFill>
              <a:latin typeface="Calibri" charset="0"/>
              <a:cs typeface="Optima" charset="0"/>
            </a:endParaRPr>
          </a:p>
          <a:p>
            <a:pPr eaLnBrk="1" hangingPunct="1"/>
            <a:endParaRPr lang="en-US" altLang="en-US" sz="2400" dirty="0" smtClean="0">
              <a:latin typeface="Optima" charset="0"/>
              <a:cs typeface="Optima" charset="0"/>
            </a:endParaRPr>
          </a:p>
          <a:p>
            <a:pPr eaLnBrk="1" hangingPunct="1"/>
            <a:r>
              <a:rPr lang="en-US" altLang="en-US" sz="2400" dirty="0" smtClean="0">
                <a:latin typeface="Optima" charset="0"/>
                <a:cs typeface="Optima" charset="0"/>
              </a:rPr>
              <a:t>Examples:</a:t>
            </a:r>
            <a:endParaRPr lang="en-US" altLang="en-US" sz="2400" dirty="0">
              <a:latin typeface="Optima" charset="0"/>
              <a:cs typeface="Optima" charset="0"/>
            </a:endParaRPr>
          </a:p>
        </p:txBody>
      </p:sp>
      <p:sp>
        <p:nvSpPr>
          <p:cNvPr id="893974" name="Text Box 22"/>
          <p:cNvSpPr txBox="1">
            <a:spLocks noChangeArrowheads="1"/>
          </p:cNvSpPr>
          <p:nvPr/>
        </p:nvSpPr>
        <p:spPr bwMode="auto">
          <a:xfrm>
            <a:off x="1004129" y="4262497"/>
            <a:ext cx="6515100" cy="206210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lang="en-US" altLang="en-US" sz="1600" i="1" dirty="0" smtClean="0">
                <a:latin typeface="Calibri" charset="0"/>
              </a:rPr>
              <a:t>10 </a:t>
            </a:r>
            <a:r>
              <a:rPr lang="en-US" altLang="en-US" sz="1600" i="1" dirty="0" err="1">
                <a:latin typeface="Calibri" charset="0"/>
              </a:rPr>
              <a:t>nanosec</a:t>
            </a:r>
            <a:r>
              <a:rPr lang="en-US" altLang="en-US" sz="1600" i="1" dirty="0">
                <a:latin typeface="Calibri" charset="0"/>
              </a:rPr>
              <a:t> clock cycle  =&gt;  1/10 </a:t>
            </a:r>
            <a:r>
              <a:rPr lang="en-US" altLang="en-US" sz="1600" i="1" dirty="0" err="1">
                <a:latin typeface="Calibri" charset="0"/>
              </a:rPr>
              <a:t>x</a:t>
            </a:r>
            <a:r>
              <a:rPr lang="en-US" altLang="en-US" sz="1600" i="1" dirty="0">
                <a:latin typeface="Calibri" charset="0"/>
              </a:rPr>
              <a:t> 10</a:t>
            </a:r>
            <a:r>
              <a:rPr lang="en-US" altLang="en-US" sz="1600" i="1" baseline="30000" dirty="0">
                <a:latin typeface="Calibri" charset="0"/>
              </a:rPr>
              <a:t>-9 </a:t>
            </a:r>
            <a:r>
              <a:rPr lang="en-US" altLang="en-US" sz="1600" i="1" dirty="0">
                <a:latin typeface="Calibri" charset="0"/>
              </a:rPr>
              <a:t>= 1/10</a:t>
            </a:r>
            <a:r>
              <a:rPr lang="en-US" altLang="en-US" sz="1600" i="1" baseline="30000" dirty="0">
                <a:latin typeface="Calibri" charset="0"/>
              </a:rPr>
              <a:t>-8</a:t>
            </a:r>
            <a:r>
              <a:rPr lang="en-US" altLang="en-US" sz="1600" i="1" dirty="0">
                <a:latin typeface="Calibri" charset="0"/>
              </a:rPr>
              <a:t> = 10</a:t>
            </a:r>
            <a:r>
              <a:rPr lang="en-US" altLang="en-US" sz="1600" i="1" baseline="30000" dirty="0">
                <a:latin typeface="Calibri" charset="0"/>
              </a:rPr>
              <a:t>8 </a:t>
            </a:r>
            <a:r>
              <a:rPr lang="en-US" altLang="en-US" sz="1600" i="1" dirty="0">
                <a:latin typeface="Calibri" charset="0"/>
              </a:rPr>
              <a:t>=  100 MHz clock rate</a:t>
            </a:r>
          </a:p>
          <a:p>
            <a:pPr eaLnBrk="1" hangingPunct="1">
              <a:spcBef>
                <a:spcPct val="50000"/>
              </a:spcBef>
            </a:pPr>
            <a:r>
              <a:rPr lang="en-US" altLang="en-US" sz="1600" i="1" dirty="0">
                <a:latin typeface="Calibri" charset="0"/>
              </a:rPr>
              <a:t>1 </a:t>
            </a:r>
            <a:r>
              <a:rPr lang="en-US" altLang="en-US" sz="1600" i="1" dirty="0" err="1">
                <a:latin typeface="Calibri" charset="0"/>
              </a:rPr>
              <a:t>nanosec</a:t>
            </a:r>
            <a:r>
              <a:rPr lang="en-US" altLang="en-US" sz="1600" i="1" dirty="0">
                <a:latin typeface="Calibri" charset="0"/>
              </a:rPr>
              <a:t> (10</a:t>
            </a:r>
            <a:r>
              <a:rPr lang="en-US" altLang="en-US" sz="1600" i="1" baseline="30000" dirty="0">
                <a:latin typeface="Calibri" charset="0"/>
              </a:rPr>
              <a:t>-9</a:t>
            </a:r>
            <a:r>
              <a:rPr lang="en-US" altLang="en-US" sz="1600" i="1" dirty="0">
                <a:latin typeface="Calibri" charset="0"/>
              </a:rPr>
              <a:t>) clock cycle   =&gt;  1 GHz (10</a:t>
            </a:r>
            <a:r>
              <a:rPr lang="en-US" altLang="en-US" sz="1600" i="1" baseline="30000" dirty="0">
                <a:latin typeface="Calibri" charset="0"/>
              </a:rPr>
              <a:t>9</a:t>
            </a:r>
            <a:r>
              <a:rPr lang="en-US" altLang="en-US" sz="1600" i="1" dirty="0">
                <a:latin typeface="Calibri" charset="0"/>
              </a:rPr>
              <a:t>) clock rate</a:t>
            </a:r>
          </a:p>
          <a:p>
            <a:pPr eaLnBrk="1" hangingPunct="1">
              <a:spcBef>
                <a:spcPct val="50000"/>
              </a:spcBef>
            </a:pPr>
            <a:r>
              <a:rPr lang="en-US" altLang="en-US" sz="1600" i="1" dirty="0">
                <a:latin typeface="Calibri" charset="0"/>
              </a:rPr>
              <a:t>500 </a:t>
            </a:r>
            <a:r>
              <a:rPr lang="en-US" altLang="en-US" sz="1600" i="1" dirty="0" err="1">
                <a:latin typeface="Calibri" charset="0"/>
              </a:rPr>
              <a:t>psec</a:t>
            </a:r>
            <a:r>
              <a:rPr lang="en-US" altLang="en-US" sz="1600" i="1" dirty="0">
                <a:latin typeface="Calibri" charset="0"/>
              </a:rPr>
              <a:t> clock cycle  =&gt;   2 GHz clock rate</a:t>
            </a:r>
          </a:p>
          <a:p>
            <a:pPr eaLnBrk="1" hangingPunct="1">
              <a:spcBef>
                <a:spcPct val="50000"/>
              </a:spcBef>
            </a:pPr>
            <a:r>
              <a:rPr lang="en-US" altLang="en-US" sz="1600" i="1" dirty="0">
                <a:latin typeface="Calibri" charset="0"/>
              </a:rPr>
              <a:t>250 </a:t>
            </a:r>
            <a:r>
              <a:rPr lang="en-US" altLang="en-US" sz="1600" i="1" dirty="0" err="1">
                <a:latin typeface="Calibri" charset="0"/>
              </a:rPr>
              <a:t>psec</a:t>
            </a:r>
            <a:r>
              <a:rPr lang="en-US" altLang="en-US" sz="1600" i="1" dirty="0">
                <a:latin typeface="Calibri" charset="0"/>
              </a:rPr>
              <a:t> clock cycle  =&gt;   4 GHz clock rate</a:t>
            </a:r>
          </a:p>
          <a:p>
            <a:pPr eaLnBrk="1" hangingPunct="1">
              <a:spcBef>
                <a:spcPct val="50000"/>
              </a:spcBef>
            </a:pPr>
            <a:r>
              <a:rPr lang="en-US" altLang="en-US" sz="1600" i="1" dirty="0">
                <a:latin typeface="Calibri" charset="0"/>
              </a:rPr>
              <a:t>200 </a:t>
            </a:r>
            <a:r>
              <a:rPr lang="en-US" altLang="en-US" sz="1600" i="1" dirty="0" err="1">
                <a:latin typeface="Calibri" charset="0"/>
              </a:rPr>
              <a:t>psec</a:t>
            </a:r>
            <a:r>
              <a:rPr lang="en-US" altLang="en-US" sz="1600" i="1" dirty="0">
                <a:latin typeface="Calibri" charset="0"/>
              </a:rPr>
              <a:t> clock cycle  =&gt;   5 GHz clock rate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9-26 at 8.46.20 AM.png"/>
          <p:cNvPicPr>
            <a:picLocks noGrp="1" noChangeAspect="1"/>
          </p:cNvPicPr>
          <p:nvPr>
            <p:ph idx="1"/>
          </p:nvPr>
        </p:nvPicPr>
        <p:blipFill>
          <a:blip r:embed="rId2"/>
          <a:stretch>
            <a:fillRect/>
          </a:stretch>
        </p:blipFill>
        <p:spPr>
          <a:xfrm>
            <a:off x="1652057" y="1219200"/>
            <a:ext cx="5839886" cy="5105400"/>
          </a:xfr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eaLnBrk="1" hangingPunct="1"/>
            <a:r>
              <a:rPr lang="en-US" altLang="en-US" dirty="0">
                <a:latin typeface="Optima" charset="0"/>
                <a:cs typeface="Optima" charset="0"/>
              </a:rPr>
              <a:t>CPU Execution Time</a:t>
            </a:r>
          </a:p>
        </p:txBody>
      </p:sp>
      <p:sp>
        <p:nvSpPr>
          <p:cNvPr id="39940" name="Rectangle 14"/>
          <p:cNvSpPr>
            <a:spLocks noChangeArrowheads="1"/>
          </p:cNvSpPr>
          <p:nvPr/>
        </p:nvSpPr>
        <p:spPr bwMode="auto">
          <a:xfrm>
            <a:off x="533400" y="2522280"/>
            <a:ext cx="8153400" cy="340862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eaLnBrk="0" hangingPunct="0">
              <a:defRPr sz="2400">
                <a:solidFill>
                  <a:schemeClr val="tx1"/>
                </a:solidFill>
                <a:latin typeface="Arial" charset="0"/>
                <a:ea typeface="ＭＳ Ｐゴシック" charset="-128"/>
              </a:defRPr>
            </a:lvl1pPr>
            <a:lvl2pPr marL="744538" indent="-287338" eaLnBrk="0" hangingPunct="0">
              <a:defRPr sz="2400">
                <a:solidFill>
                  <a:schemeClr val="tx1"/>
                </a:solidFill>
                <a:latin typeface="Arial" charset="0"/>
                <a:ea typeface="ＭＳ Ｐゴシック" charset="-128"/>
              </a:defRPr>
            </a:lvl2pPr>
            <a:lvl3pPr marL="1201738" indent="-287338"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spcBef>
                <a:spcPts val="200"/>
              </a:spcBef>
              <a:buClr>
                <a:schemeClr val="accent1"/>
              </a:buClr>
              <a:buSzPct val="100000"/>
            </a:pPr>
            <a:r>
              <a:rPr lang="en-US" altLang="en-US" sz="2000" dirty="0">
                <a:solidFill>
                  <a:srgbClr val="FF0000"/>
                </a:solidFill>
                <a:latin typeface="Optima" charset="0"/>
              </a:rPr>
              <a:t># of clock cycles = # of cycles program is busy doing work on the CPU</a:t>
            </a:r>
          </a:p>
          <a:p>
            <a:pPr eaLnBrk="1" hangingPunct="1">
              <a:lnSpc>
                <a:spcPct val="90000"/>
              </a:lnSpc>
              <a:spcBef>
                <a:spcPts val="200"/>
              </a:spcBef>
              <a:buClr>
                <a:schemeClr val="accent1"/>
              </a:buClr>
              <a:buSzPct val="100000"/>
            </a:pPr>
            <a:endParaRPr lang="en-US" altLang="en-US" sz="1800" dirty="0">
              <a:latin typeface="Optima" charset="0"/>
            </a:endParaRPr>
          </a:p>
          <a:p>
            <a:pPr eaLnBrk="1" hangingPunct="1">
              <a:lnSpc>
                <a:spcPct val="90000"/>
              </a:lnSpc>
              <a:spcBef>
                <a:spcPts val="200"/>
              </a:spcBef>
              <a:buClr>
                <a:schemeClr val="accent1"/>
              </a:buClr>
              <a:buSzPct val="100000"/>
            </a:pPr>
            <a:r>
              <a:rPr lang="en-US" altLang="en-US" sz="1800" dirty="0">
                <a:latin typeface="Optima" charset="0"/>
              </a:rPr>
              <a:t>Can improve performance </a:t>
            </a:r>
            <a:r>
              <a:rPr lang="en-US" altLang="en-US" sz="1800" dirty="0" smtClean="0">
                <a:latin typeface="Optima" charset="0"/>
              </a:rPr>
              <a:t>by:</a:t>
            </a:r>
          </a:p>
          <a:p>
            <a:pPr eaLnBrk="1" hangingPunct="1">
              <a:lnSpc>
                <a:spcPct val="90000"/>
              </a:lnSpc>
              <a:spcBef>
                <a:spcPts val="200"/>
              </a:spcBef>
              <a:buClr>
                <a:schemeClr val="accent1"/>
              </a:buClr>
              <a:buSzPct val="100000"/>
            </a:pPr>
            <a:endParaRPr lang="en-US" altLang="en-US" sz="1800" dirty="0" smtClean="0">
              <a:latin typeface="Optima" charset="0"/>
            </a:endParaRPr>
          </a:p>
          <a:p>
            <a:pPr lvl="1" eaLnBrk="1" hangingPunct="1">
              <a:lnSpc>
                <a:spcPct val="90000"/>
              </a:lnSpc>
              <a:spcBef>
                <a:spcPts val="200"/>
              </a:spcBef>
              <a:buClr>
                <a:schemeClr val="accent1"/>
              </a:buClr>
              <a:buSzPct val="100000"/>
              <a:buFont typeface="Arial" charset="0"/>
              <a:buChar char="•"/>
            </a:pPr>
            <a:r>
              <a:rPr lang="en-US" altLang="en-US" sz="1800" dirty="0">
                <a:latin typeface="Optima" charset="0"/>
              </a:rPr>
              <a:t>R</a:t>
            </a:r>
            <a:r>
              <a:rPr lang="en-US" altLang="en-US" sz="1800" dirty="0" smtClean="0">
                <a:latin typeface="Optima" charset="0"/>
              </a:rPr>
              <a:t>educing </a:t>
            </a:r>
            <a:r>
              <a:rPr lang="en-US" altLang="en-US" sz="1800" dirty="0">
                <a:latin typeface="Optima" charset="0"/>
              </a:rPr>
              <a:t>either the </a:t>
            </a:r>
            <a:r>
              <a:rPr lang="en-US" altLang="en-US" sz="1800" dirty="0">
                <a:solidFill>
                  <a:srgbClr val="FF0000"/>
                </a:solidFill>
                <a:latin typeface="Optima" charset="0"/>
              </a:rPr>
              <a:t>length of the clock </a:t>
            </a:r>
            <a:r>
              <a:rPr lang="en-US" altLang="en-US" sz="1800" dirty="0" smtClean="0">
                <a:solidFill>
                  <a:srgbClr val="FF0000"/>
                </a:solidFill>
                <a:latin typeface="Optima" charset="0"/>
              </a:rPr>
              <a:t>cycle </a:t>
            </a:r>
            <a:r>
              <a:rPr lang="en-US" altLang="en-US" sz="1800" dirty="0" smtClean="0">
                <a:latin typeface="Optima" charset="0"/>
              </a:rPr>
              <a:t>– IF YOU CAN! </a:t>
            </a:r>
          </a:p>
          <a:p>
            <a:pPr lvl="2" eaLnBrk="1" hangingPunct="1">
              <a:lnSpc>
                <a:spcPct val="90000"/>
              </a:lnSpc>
              <a:spcBef>
                <a:spcPts val="200"/>
              </a:spcBef>
              <a:buClr>
                <a:schemeClr val="accent1"/>
              </a:buClr>
              <a:buSzPct val="100000"/>
              <a:buFont typeface="Arial" charset="0"/>
              <a:buChar char="•"/>
            </a:pPr>
            <a:r>
              <a:rPr lang="en-US" altLang="en-US" sz="1800" dirty="0">
                <a:latin typeface="Optima" charset="0"/>
              </a:rPr>
              <a:t>comes from Moore’</a:t>
            </a:r>
            <a:r>
              <a:rPr lang="en-US" altLang="ja-JP" sz="1800" dirty="0">
                <a:latin typeface="Optima" charset="0"/>
              </a:rPr>
              <a:t>s Law (technology</a:t>
            </a:r>
            <a:r>
              <a:rPr lang="en-US" altLang="ja-JP" sz="1800" dirty="0" smtClean="0">
                <a:latin typeface="Optima" charset="0"/>
              </a:rPr>
              <a:t>)</a:t>
            </a:r>
          </a:p>
          <a:p>
            <a:pPr lvl="2" eaLnBrk="1" hangingPunct="1">
              <a:lnSpc>
                <a:spcPct val="90000"/>
              </a:lnSpc>
              <a:spcBef>
                <a:spcPts val="200"/>
              </a:spcBef>
              <a:buClr>
                <a:schemeClr val="accent1"/>
              </a:buClr>
              <a:buSzPct val="100000"/>
              <a:buFont typeface="Arial" charset="0"/>
              <a:buChar char="•"/>
            </a:pPr>
            <a:r>
              <a:rPr lang="en-US" altLang="ja-JP" sz="1800" dirty="0" smtClean="0">
                <a:solidFill>
                  <a:srgbClr val="FF0000"/>
                </a:solidFill>
                <a:latin typeface="Optima" charset="0"/>
              </a:rPr>
              <a:t>Based on what you now know – what limit exists here????</a:t>
            </a:r>
          </a:p>
          <a:p>
            <a:pPr lvl="1" eaLnBrk="1" hangingPunct="1">
              <a:lnSpc>
                <a:spcPct val="90000"/>
              </a:lnSpc>
              <a:spcBef>
                <a:spcPts val="200"/>
              </a:spcBef>
              <a:buClr>
                <a:schemeClr val="accent1"/>
              </a:buClr>
              <a:buSzPct val="100000"/>
              <a:buFont typeface="Arial" charset="0"/>
              <a:buChar char="•"/>
            </a:pPr>
            <a:endParaRPr lang="en-US" altLang="en-US" sz="1800" dirty="0" smtClean="0">
              <a:latin typeface="Optima" charset="0"/>
            </a:endParaRPr>
          </a:p>
          <a:p>
            <a:pPr lvl="1" eaLnBrk="1" hangingPunct="1">
              <a:lnSpc>
                <a:spcPct val="90000"/>
              </a:lnSpc>
              <a:spcBef>
                <a:spcPts val="200"/>
              </a:spcBef>
              <a:buClr>
                <a:schemeClr val="accent1"/>
              </a:buClr>
              <a:buSzPct val="100000"/>
              <a:buFont typeface="Arial" charset="0"/>
              <a:buChar char="•"/>
            </a:pPr>
            <a:r>
              <a:rPr lang="en-US" altLang="en-US" sz="1800" dirty="0" smtClean="0">
                <a:latin typeface="Optima" charset="0"/>
              </a:rPr>
              <a:t>Reducing number </a:t>
            </a:r>
            <a:r>
              <a:rPr lang="en-US" altLang="en-US" sz="1800" dirty="0">
                <a:latin typeface="Optima" charset="0"/>
              </a:rPr>
              <a:t>of clock cycles required for a program</a:t>
            </a:r>
          </a:p>
          <a:p>
            <a:pPr lvl="2" eaLnBrk="1" hangingPunct="1">
              <a:lnSpc>
                <a:spcPct val="90000"/>
              </a:lnSpc>
              <a:spcBef>
                <a:spcPts val="200"/>
              </a:spcBef>
              <a:buClr>
                <a:schemeClr val="accent1"/>
              </a:buClr>
              <a:buSzPct val="100000"/>
              <a:buFont typeface="Arial" charset="0"/>
              <a:buChar char="•"/>
            </a:pPr>
            <a:r>
              <a:rPr lang="en-US" altLang="en-US" sz="1800" dirty="0">
                <a:latin typeface="Optima" charset="0"/>
              </a:rPr>
              <a:t>Architecture</a:t>
            </a:r>
          </a:p>
          <a:p>
            <a:pPr lvl="2" eaLnBrk="1" hangingPunct="1">
              <a:lnSpc>
                <a:spcPct val="90000"/>
              </a:lnSpc>
              <a:spcBef>
                <a:spcPts val="200"/>
              </a:spcBef>
              <a:buClr>
                <a:schemeClr val="accent1"/>
              </a:buClr>
              <a:buSzPct val="100000"/>
              <a:buFont typeface="Arial" charset="0"/>
              <a:buChar char="•"/>
            </a:pPr>
            <a:r>
              <a:rPr lang="en-US" altLang="en-US" sz="1800" dirty="0">
                <a:latin typeface="Optima" charset="0"/>
              </a:rPr>
              <a:t>Compiler</a:t>
            </a:r>
          </a:p>
          <a:p>
            <a:pPr lvl="2" eaLnBrk="1" hangingPunct="1">
              <a:lnSpc>
                <a:spcPct val="90000"/>
              </a:lnSpc>
              <a:spcBef>
                <a:spcPts val="200"/>
              </a:spcBef>
              <a:buClr>
                <a:schemeClr val="accent1"/>
              </a:buClr>
              <a:buSzPct val="100000"/>
              <a:buFont typeface="Arial" charset="0"/>
              <a:buChar char="•"/>
            </a:pPr>
            <a:r>
              <a:rPr lang="en-US" altLang="en-US" sz="1800" dirty="0">
                <a:latin typeface="Optima" charset="0"/>
              </a:rPr>
              <a:t>OS </a:t>
            </a:r>
          </a:p>
        </p:txBody>
      </p:sp>
      <p:graphicFrame>
        <p:nvGraphicFramePr>
          <p:cNvPr id="49154" name="Object 2"/>
          <p:cNvGraphicFramePr>
            <a:graphicFrameLocks noChangeAspect="1"/>
          </p:cNvGraphicFramePr>
          <p:nvPr/>
        </p:nvGraphicFramePr>
        <p:xfrm>
          <a:off x="2667000" y="1942907"/>
          <a:ext cx="3810000" cy="444500"/>
        </p:xfrm>
        <a:graphic>
          <a:graphicData uri="http://schemas.openxmlformats.org/presentationml/2006/ole">
            <p:oleObj spid="_x0000_s164866" name="Equation" r:id="rId4" imgW="3810000" imgH="444500" progId="Equation.3">
              <p:embed/>
            </p:oleObj>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tLang="en-US">
                <a:latin typeface="Optima" charset="0"/>
                <a:cs typeface="Optima" charset="0"/>
              </a:rPr>
              <a:t>Effective CPI</a:t>
            </a:r>
          </a:p>
        </p:txBody>
      </p:sp>
      <p:sp>
        <p:nvSpPr>
          <p:cNvPr id="44034" name="Rectangle 3"/>
          <p:cNvSpPr>
            <a:spLocks noGrp="1" noChangeArrowheads="1"/>
          </p:cNvSpPr>
          <p:nvPr>
            <p:ph idx="1"/>
          </p:nvPr>
        </p:nvSpPr>
        <p:spPr/>
        <p:txBody>
          <a:bodyPr/>
          <a:lstStyle/>
          <a:p>
            <a:pPr eaLnBrk="1" hangingPunct="1"/>
            <a:r>
              <a:rPr lang="en-US" altLang="en-US" sz="2400">
                <a:latin typeface="Optima" charset="0"/>
                <a:cs typeface="Optima" charset="0"/>
              </a:rPr>
              <a:t>Computing the overall effective CPI is done by looking at the different types of instructions and their individual cycle counts and averaging</a:t>
            </a:r>
          </a:p>
        </p:txBody>
      </p:sp>
      <p:sp>
        <p:nvSpPr>
          <p:cNvPr id="44035" name="Rectangle 7"/>
          <p:cNvSpPr>
            <a:spLocks noChangeArrowheads="1"/>
          </p:cNvSpPr>
          <p:nvPr/>
        </p:nvSpPr>
        <p:spPr bwMode="auto">
          <a:xfrm>
            <a:off x="1524000" y="2354263"/>
            <a:ext cx="6324600" cy="5016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marL="287338" indent="-28733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spcBef>
                <a:spcPct val="65000"/>
              </a:spcBef>
              <a:buClr>
                <a:schemeClr val="accent1"/>
              </a:buClr>
              <a:buSzPct val="75000"/>
              <a:buFont typeface="Wingdings" charset="2"/>
              <a:buNone/>
            </a:pPr>
            <a:r>
              <a:rPr lang="en-US" altLang="en-US" b="1">
                <a:solidFill>
                  <a:srgbClr val="1822CD"/>
                </a:solidFill>
                <a:latin typeface="Optima" charset="0"/>
              </a:rPr>
              <a:t>Overall effective CPI   =    </a:t>
            </a:r>
            <a:r>
              <a:rPr lang="en-US" altLang="en-US" sz="3200" b="1">
                <a:solidFill>
                  <a:srgbClr val="1822CD"/>
                </a:solidFill>
                <a:latin typeface="Optima" charset="0"/>
                <a:sym typeface="Symbol" charset="2"/>
              </a:rPr>
              <a:t></a:t>
            </a:r>
            <a:r>
              <a:rPr lang="en-US" altLang="en-US" b="1">
                <a:solidFill>
                  <a:srgbClr val="1822CD"/>
                </a:solidFill>
                <a:latin typeface="Optima" charset="0"/>
                <a:sym typeface="Symbol" charset="2"/>
              </a:rPr>
              <a:t>   (CPI</a:t>
            </a:r>
            <a:r>
              <a:rPr lang="en-US" altLang="en-US" b="1" baseline="-25000">
                <a:solidFill>
                  <a:srgbClr val="1822CD"/>
                </a:solidFill>
                <a:latin typeface="Optima" charset="0"/>
                <a:sym typeface="Symbol" charset="2"/>
              </a:rPr>
              <a:t>i</a:t>
            </a:r>
            <a:r>
              <a:rPr lang="en-US" altLang="en-US" b="1">
                <a:solidFill>
                  <a:srgbClr val="1822CD"/>
                </a:solidFill>
                <a:latin typeface="Optima" charset="0"/>
                <a:sym typeface="Symbol" charset="2"/>
              </a:rPr>
              <a:t>  x  IC</a:t>
            </a:r>
            <a:r>
              <a:rPr lang="en-US" altLang="en-US" b="1" baseline="-25000">
                <a:solidFill>
                  <a:srgbClr val="1822CD"/>
                </a:solidFill>
                <a:latin typeface="Optima" charset="0"/>
                <a:sym typeface="Symbol" charset="2"/>
              </a:rPr>
              <a:t>i</a:t>
            </a:r>
            <a:r>
              <a:rPr lang="en-US" altLang="en-US" b="1">
                <a:solidFill>
                  <a:srgbClr val="1822CD"/>
                </a:solidFill>
                <a:latin typeface="Optima" charset="0"/>
                <a:sym typeface="Symbol" charset="2"/>
              </a:rPr>
              <a:t>)</a:t>
            </a:r>
          </a:p>
        </p:txBody>
      </p:sp>
      <p:sp>
        <p:nvSpPr>
          <p:cNvPr id="44036" name="Rectangle 8"/>
          <p:cNvSpPr>
            <a:spLocks noChangeArrowheads="1"/>
          </p:cNvSpPr>
          <p:nvPr/>
        </p:nvSpPr>
        <p:spPr bwMode="auto">
          <a:xfrm>
            <a:off x="5000625" y="2717800"/>
            <a:ext cx="1219200" cy="2762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marL="287338" indent="-28733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spcBef>
                <a:spcPct val="65000"/>
              </a:spcBef>
              <a:buClr>
                <a:schemeClr val="accent1"/>
              </a:buClr>
              <a:buSzPct val="75000"/>
              <a:buFont typeface="Wingdings" charset="2"/>
              <a:buNone/>
            </a:pPr>
            <a:r>
              <a:rPr lang="en-US" altLang="en-US" sz="1600" b="1">
                <a:solidFill>
                  <a:srgbClr val="1822CD"/>
                </a:solidFill>
                <a:latin typeface="Optima" charset="0"/>
              </a:rPr>
              <a:t>i = 1</a:t>
            </a:r>
            <a:endParaRPr lang="en-US" altLang="en-US" sz="1600" b="1" baseline="-25000">
              <a:solidFill>
                <a:srgbClr val="1822CD"/>
              </a:solidFill>
              <a:latin typeface="Optima" charset="0"/>
              <a:sym typeface="Symbol" charset="2"/>
            </a:endParaRPr>
          </a:p>
        </p:txBody>
      </p:sp>
      <p:sp>
        <p:nvSpPr>
          <p:cNvPr id="44037" name="Rectangle 9"/>
          <p:cNvSpPr>
            <a:spLocks noChangeArrowheads="1"/>
          </p:cNvSpPr>
          <p:nvPr/>
        </p:nvSpPr>
        <p:spPr bwMode="auto">
          <a:xfrm>
            <a:off x="5095875" y="2193925"/>
            <a:ext cx="347663" cy="2762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marL="287338" indent="-28733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spcBef>
                <a:spcPct val="65000"/>
              </a:spcBef>
              <a:buClr>
                <a:schemeClr val="accent1"/>
              </a:buClr>
              <a:buSzPct val="75000"/>
              <a:buFont typeface="Wingdings" charset="2"/>
              <a:buNone/>
            </a:pPr>
            <a:r>
              <a:rPr lang="en-US" altLang="en-US" sz="1600" b="1">
                <a:solidFill>
                  <a:srgbClr val="1822CD"/>
                </a:solidFill>
                <a:latin typeface="Optima" charset="0"/>
              </a:rPr>
              <a:t>n</a:t>
            </a:r>
            <a:endParaRPr lang="en-US" altLang="en-US" sz="1600" b="1" baseline="-25000">
              <a:solidFill>
                <a:srgbClr val="1822CD"/>
              </a:solidFill>
              <a:latin typeface="Optima" charset="0"/>
              <a:sym typeface="Symbol" charset="2"/>
            </a:endParaRPr>
          </a:p>
        </p:txBody>
      </p:sp>
      <p:sp>
        <p:nvSpPr>
          <p:cNvPr id="44038" name="Rectangle 11"/>
          <p:cNvSpPr>
            <a:spLocks noChangeArrowheads="1"/>
          </p:cNvSpPr>
          <p:nvPr/>
        </p:nvSpPr>
        <p:spPr bwMode="auto">
          <a:xfrm>
            <a:off x="533400" y="3048000"/>
            <a:ext cx="8153400" cy="14573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marL="342900" indent="-342900" eaLnBrk="0" hangingPunct="0">
              <a:defRPr sz="2400">
                <a:solidFill>
                  <a:schemeClr val="tx1"/>
                </a:solidFill>
                <a:latin typeface="Arial" charset="0"/>
                <a:ea typeface="ＭＳ Ｐゴシック" charset="-128"/>
              </a:defRPr>
            </a:lvl1pPr>
            <a:lvl2pPr marL="741363" indent="-246063"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lvl="1" eaLnBrk="1" hangingPunct="1">
              <a:lnSpc>
                <a:spcPct val="85000"/>
              </a:lnSpc>
              <a:spcBef>
                <a:spcPct val="40000"/>
              </a:spcBef>
              <a:buClr>
                <a:schemeClr val="accent1"/>
              </a:buClr>
              <a:buSzPct val="100000"/>
              <a:buFont typeface="Arial" charset="0"/>
              <a:buChar char="•"/>
            </a:pPr>
            <a:r>
              <a:rPr lang="en-US" altLang="en-US" sz="1800">
                <a:latin typeface="Optima" charset="0"/>
              </a:rPr>
              <a:t>Where IC</a:t>
            </a:r>
            <a:r>
              <a:rPr lang="en-US" altLang="en-US" sz="1800" baseline="-25000">
                <a:latin typeface="Optima" charset="0"/>
              </a:rPr>
              <a:t>i</a:t>
            </a:r>
            <a:r>
              <a:rPr lang="en-US" altLang="en-US" sz="1800">
                <a:latin typeface="Optima" charset="0"/>
              </a:rPr>
              <a:t> is the count (percentage) of the number of instructions of class i executed</a:t>
            </a:r>
          </a:p>
          <a:p>
            <a:pPr lvl="1" eaLnBrk="1" hangingPunct="1">
              <a:lnSpc>
                <a:spcPct val="85000"/>
              </a:lnSpc>
              <a:spcBef>
                <a:spcPct val="40000"/>
              </a:spcBef>
              <a:buClr>
                <a:schemeClr val="accent1"/>
              </a:buClr>
              <a:buSzPct val="100000"/>
              <a:buFont typeface="Arial" charset="0"/>
              <a:buChar char="•"/>
            </a:pPr>
            <a:r>
              <a:rPr lang="en-US" altLang="en-US" sz="1800">
                <a:latin typeface="Optima" charset="0"/>
              </a:rPr>
              <a:t>CPI</a:t>
            </a:r>
            <a:r>
              <a:rPr lang="en-US" altLang="en-US" sz="1800" baseline="-25000">
                <a:latin typeface="Optima" charset="0"/>
              </a:rPr>
              <a:t>i</a:t>
            </a:r>
            <a:r>
              <a:rPr lang="en-US" altLang="en-US" sz="1800">
                <a:latin typeface="Optima" charset="0"/>
              </a:rPr>
              <a:t> is the (average) number of clock cycles per instruction for that instruction class</a:t>
            </a:r>
          </a:p>
          <a:p>
            <a:pPr lvl="1" eaLnBrk="1" hangingPunct="1">
              <a:lnSpc>
                <a:spcPct val="85000"/>
              </a:lnSpc>
              <a:spcBef>
                <a:spcPct val="40000"/>
              </a:spcBef>
              <a:buClr>
                <a:schemeClr val="accent1"/>
              </a:buClr>
              <a:buSzPct val="100000"/>
              <a:buFont typeface="Arial" charset="0"/>
              <a:buChar char="•"/>
            </a:pPr>
            <a:r>
              <a:rPr lang="en-US" altLang="en-US" sz="1800">
                <a:latin typeface="Optima" charset="0"/>
              </a:rPr>
              <a:t>n is the number of instruction classes</a:t>
            </a:r>
          </a:p>
        </p:txBody>
      </p:sp>
      <p:sp>
        <p:nvSpPr>
          <p:cNvPr id="44039" name="Rectangle 12"/>
          <p:cNvSpPr>
            <a:spLocks noChangeArrowheads="1"/>
          </p:cNvSpPr>
          <p:nvPr/>
        </p:nvSpPr>
        <p:spPr bwMode="auto">
          <a:xfrm>
            <a:off x="457200" y="5105400"/>
            <a:ext cx="8153400" cy="611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marL="287338" indent="-28733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spcBef>
                <a:spcPct val="65000"/>
              </a:spcBef>
              <a:buClr>
                <a:schemeClr val="accent1"/>
              </a:buClr>
              <a:buSzPct val="125000"/>
              <a:buFont typeface="Arial" charset="0"/>
              <a:buChar char="•"/>
            </a:pPr>
            <a:r>
              <a:rPr lang="en-US" altLang="en-US" sz="2000">
                <a:latin typeface="Optima" charset="0"/>
              </a:rPr>
              <a:t>The overall effective CPI varies by instruction mix – a measure of the dynamic frequency of instructions across one or many programs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altLang="en-US">
                <a:latin typeface="Optima" charset="0"/>
                <a:cs typeface="Optima" charset="0"/>
              </a:rPr>
              <a:t>Example : Effective CPI</a:t>
            </a:r>
          </a:p>
        </p:txBody>
      </p:sp>
      <p:graphicFrame>
        <p:nvGraphicFramePr>
          <p:cNvPr id="930820" name="Group 4"/>
          <p:cNvGraphicFramePr>
            <a:graphicFrameLocks noGrp="1"/>
          </p:cNvGraphicFramePr>
          <p:nvPr>
            <p:ph idx="1"/>
          </p:nvPr>
        </p:nvGraphicFramePr>
        <p:xfrm>
          <a:off x="1641475" y="1895475"/>
          <a:ext cx="5732463" cy="2768602"/>
        </p:xfrm>
        <a:graphic>
          <a:graphicData uri="http://schemas.openxmlformats.org/drawingml/2006/table">
            <a:tbl>
              <a:tblPr/>
              <a:tblGrid>
                <a:gridCol w="1692275"/>
                <a:gridCol w="1128713"/>
                <a:gridCol w="1092200"/>
                <a:gridCol w="1819275"/>
              </a:tblGrid>
              <a:tr h="460375">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Op</a:t>
                      </a:r>
                    </a:p>
                  </a:txBody>
                  <a:tcPr marL="156754" marR="156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Freq</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CPI</a:t>
                      </a:r>
                      <a:r>
                        <a:rPr kumimoji="0" lang="en-US" altLang="en-US" sz="1800" b="0" i="0" u="none" strike="noStrike" cap="none" normalizeH="0" baseline="-25000">
                          <a:ln>
                            <a:noFill/>
                          </a:ln>
                          <a:solidFill>
                            <a:schemeClr val="tx1"/>
                          </a:solidFill>
                          <a:effectLst/>
                          <a:latin typeface="Calibri" charset="0"/>
                          <a:ea typeface="ＭＳ Ｐゴシック" charset="-128"/>
                        </a:rPr>
                        <a:t>i</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Freq x CPI</a:t>
                      </a:r>
                      <a:r>
                        <a:rPr kumimoji="0" lang="en-US" altLang="en-US" sz="1800" b="0" i="0" u="none" strike="noStrike" cap="none" normalizeH="0" baseline="-25000">
                          <a:ln>
                            <a:noFill/>
                          </a:ln>
                          <a:solidFill>
                            <a:schemeClr val="tx1"/>
                          </a:solidFill>
                          <a:effectLst/>
                          <a:latin typeface="Calibri" charset="0"/>
                          <a:ea typeface="ＭＳ Ｐゴシック" charset="-128"/>
                        </a:rPr>
                        <a:t>i</a:t>
                      </a:r>
                    </a:p>
                  </a:txBody>
                  <a:tcPr marL="156754" marR="156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61963">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ALU</a:t>
                      </a:r>
                    </a:p>
                  </a:txBody>
                  <a:tcPr marL="156754" marR="156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50%</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1</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0.5</a:t>
                      </a:r>
                    </a:p>
                  </a:txBody>
                  <a:tcPr marL="156754" marR="156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Load</a:t>
                      </a:r>
                    </a:p>
                  </a:txBody>
                  <a:tcPr marL="156754" marR="156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20%</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5</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1.0</a:t>
                      </a:r>
                    </a:p>
                  </a:txBody>
                  <a:tcPr marL="156754" marR="156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Store</a:t>
                      </a:r>
                    </a:p>
                  </a:txBody>
                  <a:tcPr marL="156754" marR="156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10%</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3</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0.3</a:t>
                      </a:r>
                    </a:p>
                  </a:txBody>
                  <a:tcPr marL="156754" marR="156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Branch</a:t>
                      </a:r>
                    </a:p>
                  </a:txBody>
                  <a:tcPr marL="156754" marR="156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20%</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2</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1800" b="0" i="0" u="none" strike="noStrike" cap="none" normalizeH="0" baseline="0">
                          <a:ln>
                            <a:noFill/>
                          </a:ln>
                          <a:solidFill>
                            <a:schemeClr val="tx1"/>
                          </a:solidFill>
                          <a:effectLst/>
                          <a:latin typeface="Calibri" charset="0"/>
                          <a:ea typeface="ＭＳ Ｐゴシック" charset="-128"/>
                        </a:rPr>
                        <a:t>0.4</a:t>
                      </a:r>
                    </a:p>
                  </a:txBody>
                  <a:tcPr marL="156754" marR="156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gridSpan="3">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charset="2"/>
                        <a:buNone/>
                        <a:tabLst/>
                      </a:pPr>
                      <a:endParaRPr kumimoji="0" lang="en-US" altLang="en-US" sz="1800" b="0" i="0" u="none" strike="noStrike" cap="none" normalizeH="0" baseline="0">
                        <a:ln>
                          <a:noFill/>
                        </a:ln>
                        <a:solidFill>
                          <a:schemeClr val="tx1"/>
                        </a:solidFill>
                        <a:effectLst/>
                        <a:latin typeface="Calibri" charset="0"/>
                        <a:ea typeface="ＭＳ Ｐゴシック" charset="-128"/>
                      </a:endParaRPr>
                    </a:p>
                  </a:txBody>
                  <a:tcPr marL="156754" marR="156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charset="2"/>
                        <a:buNone/>
                        <a:tabLst/>
                      </a:pPr>
                      <a:r>
                        <a:rPr kumimoji="0" lang="en-US" altLang="en-US" sz="2000" b="0" i="0" u="none" strike="noStrike" cap="none" normalizeH="0" baseline="0">
                          <a:ln>
                            <a:noFill/>
                          </a:ln>
                          <a:solidFill>
                            <a:schemeClr val="tx1"/>
                          </a:solidFill>
                          <a:effectLst/>
                          <a:latin typeface="Calibri" charset="0"/>
                          <a:ea typeface="ＭＳ Ｐゴシック" charset="-128"/>
                          <a:sym typeface="Symbol" charset="2"/>
                        </a:rPr>
                        <a:t> =  2.2</a:t>
                      </a:r>
                    </a:p>
                  </a:txBody>
                  <a:tcPr marL="156754" marR="156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TextBox 3"/>
          <p:cNvSpPr txBox="1"/>
          <p:nvPr/>
        </p:nvSpPr>
        <p:spPr>
          <a:xfrm>
            <a:off x="99067" y="5272753"/>
            <a:ext cx="2852639" cy="707886"/>
          </a:xfrm>
          <a:prstGeom prst="rect">
            <a:avLst/>
          </a:prstGeom>
          <a:solidFill>
            <a:schemeClr val="bg1"/>
          </a:solidFill>
          <a:effectLst>
            <a:outerShdw blurRad="50800" dist="38100" dir="10800000" algn="l">
              <a:srgbClr val="000000">
                <a:alpha val="43000"/>
              </a:srgbClr>
            </a:outerShdw>
          </a:effectLst>
        </p:spPr>
        <p:txBody>
          <a:bodyPr>
            <a:spAutoFit/>
            <a:sp3d extrusionH="57150">
              <a:bevelT w="38100" h="38100"/>
            </a:sp3d>
          </a:bodyPr>
          <a:lstStyle/>
          <a:p>
            <a:pPr algn="ctr">
              <a:defRPr/>
            </a:pPr>
            <a:r>
              <a:rPr lang="en-US" sz="2000" i="1" dirty="0">
                <a:solidFill>
                  <a:srgbClr val="0000FF"/>
                </a:solidFill>
                <a:latin typeface="Calibri"/>
                <a:ea typeface="ＭＳ Ｐゴシック" pitchFamily="-107" charset="-128"/>
                <a:cs typeface="Calibri"/>
              </a:rPr>
              <a:t>Will talk about types of instructions later</a:t>
            </a:r>
          </a:p>
        </p:txBody>
      </p:sp>
      <p:cxnSp>
        <p:nvCxnSpPr>
          <p:cNvPr id="45094" name="Straight Arrow Connector 9"/>
          <p:cNvCxnSpPr>
            <a:cxnSpLocks noChangeShapeType="1"/>
          </p:cNvCxnSpPr>
          <p:nvPr/>
        </p:nvCxnSpPr>
        <p:spPr bwMode="auto">
          <a:xfrm flipV="1">
            <a:off x="1025525" y="3524250"/>
            <a:ext cx="484188" cy="1747838"/>
          </a:xfrm>
          <a:prstGeom prst="straightConnector1">
            <a:avLst/>
          </a:prstGeom>
          <a:noFill/>
          <a:ln w="19050">
            <a:solidFill>
              <a:schemeClr val="tx1"/>
            </a:solidFill>
            <a:round/>
            <a:headEnd/>
            <a:tailEnd type="arrow"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 CPI</a:t>
            </a:r>
            <a:endParaRPr lang="en-US" dirty="0"/>
          </a:p>
        </p:txBody>
      </p:sp>
      <p:sp>
        <p:nvSpPr>
          <p:cNvPr id="3" name="Content Placeholder 2"/>
          <p:cNvSpPr>
            <a:spLocks noGrp="1"/>
          </p:cNvSpPr>
          <p:nvPr>
            <p:ph idx="1"/>
          </p:nvPr>
        </p:nvSpPr>
        <p:spPr/>
        <p:txBody>
          <a:bodyPr/>
          <a:lstStyle/>
          <a:p>
            <a:r>
              <a:rPr lang="en-US" dirty="0" smtClean="0"/>
              <a:t>Remember that I showed you examples of improving CPI????</a:t>
            </a:r>
          </a:p>
          <a:p>
            <a:endParaRPr lang="en-US" dirty="0" smtClean="0"/>
          </a:p>
          <a:p>
            <a:r>
              <a:rPr lang="en-US" dirty="0" smtClean="0"/>
              <a:t>Understand why the examples do what they do!</a:t>
            </a:r>
          </a:p>
          <a:p>
            <a:endParaRPr lang="en-US" dirty="0" smtClean="0"/>
          </a:p>
          <a:p>
            <a:r>
              <a:rPr lang="en-US" dirty="0" smtClean="0"/>
              <a:t>Get it????</a:t>
            </a:r>
          </a:p>
          <a:p>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Execution Rate</a:t>
            </a:r>
          </a:p>
        </p:txBody>
      </p:sp>
      <p:sp>
        <p:nvSpPr>
          <p:cNvPr id="3" name="Content Placeholder 2"/>
          <p:cNvSpPr>
            <a:spLocks noGrp="1"/>
          </p:cNvSpPr>
          <p:nvPr>
            <p:ph idx="1"/>
          </p:nvPr>
        </p:nvSpPr>
        <p:spPr/>
        <p:txBody>
          <a:bodyPr/>
          <a:lstStyle/>
          <a:p>
            <a:r>
              <a:rPr lang="en-US"/>
              <a:t>Measured in instructions per second</a:t>
            </a:r>
          </a:p>
          <a:p>
            <a:endParaRPr lang="en-US"/>
          </a:p>
          <a:p>
            <a:r>
              <a:rPr lang="en-US"/>
              <a:t>1/cycles per instruction * cycles per second</a:t>
            </a:r>
          </a:p>
          <a:p>
            <a:endParaRPr lang="en-US"/>
          </a:p>
          <a:p>
            <a:endParaRPr lang="en-US"/>
          </a:p>
          <a:p>
            <a:endParaRPr lang="en-US"/>
          </a:p>
          <a:p>
            <a:pPr>
              <a:buFont typeface="Arial"/>
              <a:buChar char="•"/>
            </a:pPr>
            <a:r>
              <a:rPr lang="en-US"/>
              <a:t>Number of Cycles = cycles/second * seconds</a:t>
            </a:r>
          </a:p>
          <a:p>
            <a:pPr>
              <a:buFont typeface="Arial"/>
              <a:buChar char="•"/>
            </a:pPr>
            <a:r>
              <a:rPr lang="en-US"/>
              <a:t>Number of Instructions = number of cycles /CPI</a:t>
            </a:r>
          </a:p>
          <a:p>
            <a:endParaRPr lang="en-US"/>
          </a:p>
          <a:p>
            <a:endParaRPr lang="en-US"/>
          </a:p>
        </p:txBody>
      </p:sp>
      <p:graphicFrame>
        <p:nvGraphicFramePr>
          <p:cNvPr id="4" name="Object 3"/>
          <p:cNvGraphicFramePr>
            <a:graphicFrameLocks noChangeAspect="1"/>
          </p:cNvGraphicFramePr>
          <p:nvPr/>
        </p:nvGraphicFramePr>
        <p:xfrm>
          <a:off x="3257550" y="3200400"/>
          <a:ext cx="2628900" cy="457200"/>
        </p:xfrm>
        <a:graphic>
          <a:graphicData uri="http://schemas.openxmlformats.org/presentationml/2006/ole">
            <p:oleObj spid="_x0000_s167938" name="Equation" r:id="rId3" imgW="2628900" imgH="457200" progId="Equation.3">
              <p:embed/>
            </p:oleObj>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altLang="en-US">
                <a:latin typeface="Optima" charset="0"/>
                <a:cs typeface="Optima" charset="0"/>
              </a:rPr>
              <a:t>Another Equation for CPU Time</a:t>
            </a:r>
          </a:p>
        </p:txBody>
      </p:sp>
      <p:sp>
        <p:nvSpPr>
          <p:cNvPr id="53252" name="Rectangle 13"/>
          <p:cNvSpPr>
            <a:spLocks noChangeArrowheads="1"/>
          </p:cNvSpPr>
          <p:nvPr/>
        </p:nvSpPr>
        <p:spPr bwMode="auto">
          <a:xfrm>
            <a:off x="1965325" y="2122488"/>
            <a:ext cx="4827588" cy="2778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marL="287338" indent="-28733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90000"/>
              </a:lnSpc>
              <a:spcBef>
                <a:spcPct val="65000"/>
              </a:spcBef>
              <a:buClr>
                <a:schemeClr val="accent1"/>
              </a:buClr>
              <a:buSzPct val="75000"/>
              <a:buFont typeface="Wingdings" charset="2"/>
              <a:buNone/>
            </a:pPr>
            <a:r>
              <a:rPr lang="en-US" altLang="en-US" sz="1600" b="1">
                <a:latin typeface="Optima" charset="0"/>
              </a:rPr>
              <a:t> OR</a:t>
            </a:r>
          </a:p>
        </p:txBody>
      </p:sp>
      <p:sp>
        <p:nvSpPr>
          <p:cNvPr id="53253" name="Rectangle 14"/>
          <p:cNvSpPr>
            <a:spLocks noChangeArrowheads="1"/>
          </p:cNvSpPr>
          <p:nvPr/>
        </p:nvSpPr>
        <p:spPr bwMode="auto">
          <a:xfrm>
            <a:off x="457200" y="3889375"/>
            <a:ext cx="8153400" cy="212407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eaLnBrk="0" hangingPunct="0">
              <a:defRPr sz="2400">
                <a:solidFill>
                  <a:schemeClr val="tx1"/>
                </a:solidFill>
                <a:latin typeface="Arial" charset="0"/>
                <a:ea typeface="ＭＳ Ｐゴシック" charset="-128"/>
              </a:defRPr>
            </a:lvl1pPr>
            <a:lvl2pPr marL="741363" indent="-246063"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0000"/>
              </a:lnSpc>
              <a:buClr>
                <a:schemeClr val="accent1"/>
              </a:buClr>
              <a:buSzPct val="100000"/>
            </a:pPr>
            <a:r>
              <a:rPr lang="en-US" altLang="en-US" sz="1800">
                <a:latin typeface="Optima" charset="0"/>
              </a:rPr>
              <a:t>These equations separate the three key factors that affect performance</a:t>
            </a:r>
          </a:p>
          <a:p>
            <a:pPr lvl="1" eaLnBrk="1" hangingPunct="1">
              <a:lnSpc>
                <a:spcPct val="85000"/>
              </a:lnSpc>
              <a:spcBef>
                <a:spcPct val="40000"/>
              </a:spcBef>
              <a:buClr>
                <a:schemeClr val="accent1"/>
              </a:buClr>
              <a:buSzPct val="100000"/>
              <a:buFont typeface="Arial" charset="0"/>
              <a:buChar char="•"/>
            </a:pPr>
            <a:r>
              <a:rPr lang="en-US" altLang="en-US" sz="1800">
                <a:latin typeface="Optima" charset="0"/>
              </a:rPr>
              <a:t>The clock rate is usually given</a:t>
            </a:r>
          </a:p>
          <a:p>
            <a:pPr lvl="1" eaLnBrk="1" hangingPunct="1">
              <a:lnSpc>
                <a:spcPct val="85000"/>
              </a:lnSpc>
              <a:spcBef>
                <a:spcPct val="40000"/>
              </a:spcBef>
              <a:buClr>
                <a:schemeClr val="accent1"/>
              </a:buClr>
              <a:buSzPct val="100000"/>
              <a:buFont typeface="Arial" charset="0"/>
              <a:buChar char="•"/>
            </a:pPr>
            <a:r>
              <a:rPr lang="en-US" altLang="en-US" sz="1800">
                <a:latin typeface="Optima" charset="0"/>
              </a:rPr>
              <a:t>Can measure overall instruction count by using profilers/ simulators without knowing all of the implementation details</a:t>
            </a:r>
          </a:p>
          <a:p>
            <a:pPr lvl="1" eaLnBrk="1" hangingPunct="1">
              <a:lnSpc>
                <a:spcPct val="85000"/>
              </a:lnSpc>
              <a:spcBef>
                <a:spcPct val="40000"/>
              </a:spcBef>
              <a:buClr>
                <a:schemeClr val="accent1"/>
              </a:buClr>
              <a:buSzPct val="100000"/>
              <a:buFont typeface="Arial" charset="0"/>
              <a:buChar char="•"/>
            </a:pPr>
            <a:r>
              <a:rPr lang="en-US" altLang="en-US" sz="1800">
                <a:latin typeface="Optima" charset="0"/>
              </a:rPr>
              <a:t>CPI varies by instruction type and ISA implementation for which we must know the implementation details</a:t>
            </a:r>
          </a:p>
          <a:p>
            <a:pPr lvl="1" eaLnBrk="1" hangingPunct="1">
              <a:lnSpc>
                <a:spcPct val="85000"/>
              </a:lnSpc>
              <a:spcBef>
                <a:spcPct val="40000"/>
              </a:spcBef>
              <a:buClr>
                <a:schemeClr val="accent1"/>
              </a:buClr>
              <a:buSzPct val="75000"/>
              <a:buFont typeface="Monotype Sorts" charset="2"/>
              <a:buChar char="l"/>
            </a:pPr>
            <a:endParaRPr lang="en-US" altLang="en-US" sz="1600">
              <a:latin typeface="Optima" charset="0"/>
            </a:endParaRPr>
          </a:p>
        </p:txBody>
      </p:sp>
      <p:graphicFrame>
        <p:nvGraphicFramePr>
          <p:cNvPr id="62466" name="Object 2"/>
          <p:cNvGraphicFramePr>
            <a:graphicFrameLocks noChangeAspect="1"/>
          </p:cNvGraphicFramePr>
          <p:nvPr/>
        </p:nvGraphicFramePr>
        <p:xfrm>
          <a:off x="1852613" y="1682171"/>
          <a:ext cx="4940300" cy="165100"/>
        </p:xfrm>
        <a:graphic>
          <a:graphicData uri="http://schemas.openxmlformats.org/presentationml/2006/ole">
            <p:oleObj spid="_x0000_s168962" name="Equation" r:id="rId4" imgW="4940300" imgH="165100" progId="Equation.3">
              <p:embed/>
            </p:oleObj>
          </a:graphicData>
        </a:graphic>
      </p:graphicFrame>
      <p:graphicFrame>
        <p:nvGraphicFramePr>
          <p:cNvPr id="62467" name="Object 3"/>
          <p:cNvGraphicFramePr>
            <a:graphicFrameLocks noChangeAspect="1"/>
          </p:cNvGraphicFramePr>
          <p:nvPr/>
        </p:nvGraphicFramePr>
        <p:xfrm>
          <a:off x="2678487" y="2762250"/>
          <a:ext cx="3517900" cy="444500"/>
        </p:xfrm>
        <a:graphic>
          <a:graphicData uri="http://schemas.openxmlformats.org/presentationml/2006/ole">
            <p:oleObj spid="_x0000_s168963" name="Equation" r:id="rId5" imgW="3517900" imgH="444500" progId="Equation.3">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en-US">
                <a:latin typeface="Optima" charset="0"/>
                <a:cs typeface="Optima" charset="0"/>
              </a:rPr>
              <a:t>Remember: There Are No Absolutes!</a:t>
            </a:r>
          </a:p>
        </p:txBody>
      </p:sp>
      <p:sp>
        <p:nvSpPr>
          <p:cNvPr id="24579" name="Rectangle 3"/>
          <p:cNvSpPr>
            <a:spLocks noGrp="1" noChangeArrowheads="1"/>
          </p:cNvSpPr>
          <p:nvPr>
            <p:ph idx="1"/>
          </p:nvPr>
        </p:nvSpPr>
        <p:spPr/>
        <p:txBody>
          <a:bodyPr/>
          <a:lstStyle/>
          <a:p>
            <a:pPr indent="-273050" eaLnBrk="1" hangingPunct="1">
              <a:buFont typeface="Arial" charset="0"/>
              <a:buChar char="•"/>
            </a:pPr>
            <a:r>
              <a:rPr lang="en-US" altLang="en-US" sz="2400" dirty="0">
                <a:latin typeface="Optima" charset="0"/>
                <a:cs typeface="Optima" charset="0"/>
              </a:rPr>
              <a:t>Absolute performance often doesn’</a:t>
            </a:r>
            <a:r>
              <a:rPr lang="en-US" altLang="ja-JP" sz="2400" dirty="0">
                <a:latin typeface="Optima" charset="0"/>
                <a:cs typeface="Optima" charset="0"/>
              </a:rPr>
              <a:t>t say much</a:t>
            </a:r>
          </a:p>
          <a:p>
            <a:pPr lvl="1" indent="-273050" eaLnBrk="1" hangingPunct="1">
              <a:buFont typeface="Arial" charset="0"/>
              <a:buChar char="•"/>
            </a:pPr>
            <a:r>
              <a:rPr lang="en-US" altLang="en-US" sz="2000" dirty="0">
                <a:latin typeface="Optima" charset="0"/>
                <a:cs typeface="Optima" charset="0"/>
              </a:rPr>
              <a:t>It takes 300 milliseconds to launch </a:t>
            </a:r>
            <a:r>
              <a:rPr lang="en-US" altLang="en-US" sz="2000" dirty="0" err="1">
                <a:latin typeface="Optima" charset="0"/>
                <a:cs typeface="Optima" charset="0"/>
              </a:rPr>
              <a:t>Skype</a:t>
            </a:r>
            <a:r>
              <a:rPr lang="en-US" altLang="en-US" sz="2000" dirty="0">
                <a:latin typeface="Optima" charset="0"/>
                <a:cs typeface="Optima" charset="0"/>
              </a:rPr>
              <a:t> on </a:t>
            </a:r>
            <a:r>
              <a:rPr lang="en-US" altLang="en-US" sz="2000" dirty="0" err="1">
                <a:latin typeface="Optima" charset="0"/>
                <a:cs typeface="Optima" charset="0"/>
              </a:rPr>
              <a:t>MacBook</a:t>
            </a:r>
            <a:r>
              <a:rPr lang="en-US" altLang="en-US" sz="2000" dirty="0">
                <a:latin typeface="Optima" charset="0"/>
                <a:cs typeface="Optima" charset="0"/>
              </a:rPr>
              <a:t> Pro</a:t>
            </a:r>
          </a:p>
          <a:p>
            <a:pPr lvl="1" indent="-273050" eaLnBrk="1" hangingPunct="1">
              <a:buFont typeface="Arial" charset="0"/>
              <a:buChar char="•"/>
            </a:pPr>
            <a:r>
              <a:rPr lang="en-US" altLang="en-US" sz="2000" dirty="0">
                <a:latin typeface="Optima" charset="0"/>
                <a:cs typeface="Optima" charset="0"/>
              </a:rPr>
              <a:t>Program X runs on platform Y in Z seconds</a:t>
            </a:r>
            <a:endParaRPr lang="en-US" altLang="en-US" dirty="0">
              <a:latin typeface="Optima" charset="0"/>
              <a:cs typeface="Optima" charset="0"/>
            </a:endParaRPr>
          </a:p>
          <a:p>
            <a:pPr indent="-273050" eaLnBrk="1" hangingPunct="1">
              <a:buFont typeface="Arial" charset="0"/>
              <a:buChar char="•"/>
            </a:pPr>
            <a:r>
              <a:rPr lang="en-US" altLang="en-US" sz="2400" dirty="0">
                <a:latin typeface="Optima" charset="0"/>
                <a:cs typeface="Optima" charset="0"/>
              </a:rPr>
              <a:t>Need a baseline to measure relative performance</a:t>
            </a:r>
          </a:p>
          <a:p>
            <a:pPr indent="-273050" eaLnBrk="1" hangingPunct="1">
              <a:buFont typeface="Times" charset="0"/>
              <a:buNone/>
            </a:pPr>
            <a:endParaRPr lang="en-US" altLang="en-US" sz="2400" b="1" dirty="0">
              <a:latin typeface="Optima" charset="0"/>
              <a:cs typeface="Optima" charset="0"/>
            </a:endParaRPr>
          </a:p>
          <a:p>
            <a:pPr indent="-273050" eaLnBrk="1" hangingPunct="1">
              <a:buFont typeface="Arial" charset="0"/>
              <a:buChar char="•"/>
            </a:pPr>
            <a:endParaRPr lang="en-US" altLang="en-US" sz="2400" b="1" dirty="0">
              <a:latin typeface="Optima" charset="0"/>
              <a:cs typeface="Optima" charset="0"/>
            </a:endParaRPr>
          </a:p>
          <a:p>
            <a:pPr indent="-273050" eaLnBrk="1" hangingPunct="1">
              <a:buFont typeface="Times" charset="0"/>
              <a:buNone/>
            </a:pPr>
            <a:endParaRPr lang="en-US" altLang="en-US" sz="2400" b="1" dirty="0">
              <a:latin typeface="Optima" charset="0"/>
              <a:cs typeface="Optima" charset="0"/>
            </a:endParaRPr>
          </a:p>
          <a:p>
            <a:pPr indent="-273050" eaLnBrk="1" hangingPunct="1">
              <a:buFont typeface="Arial" charset="0"/>
              <a:buChar char="•"/>
            </a:pPr>
            <a:endParaRPr lang="en-US" altLang="en-US" sz="2400" dirty="0">
              <a:latin typeface="Optima" charset="0"/>
              <a:cs typeface="Optima" charset="0"/>
            </a:endParaRPr>
          </a:p>
          <a:p>
            <a:pPr indent="-273050" eaLnBrk="1" hangingPunct="1">
              <a:buFont typeface="Arial" charset="0"/>
              <a:buChar char="•"/>
            </a:pPr>
            <a:r>
              <a:rPr lang="en-US" altLang="en-US" sz="2400" dirty="0">
                <a:latin typeface="Optima" charset="0"/>
                <a:cs typeface="Optima" charset="0"/>
              </a:rPr>
              <a:t>This ratio is called the</a:t>
            </a:r>
            <a:r>
              <a:rPr lang="en-US" altLang="en-US" sz="2400" b="1" dirty="0">
                <a:latin typeface="Optima" charset="0"/>
                <a:cs typeface="Optima" charset="0"/>
              </a:rPr>
              <a:t> </a:t>
            </a:r>
            <a:r>
              <a:rPr lang="en-US" altLang="en-US" sz="2400" b="1" i="1" dirty="0">
                <a:solidFill>
                  <a:schemeClr val="tx2"/>
                </a:solidFill>
                <a:latin typeface="Optima" charset="0"/>
                <a:cs typeface="Optima" charset="0"/>
              </a:rPr>
              <a:t>speedup</a:t>
            </a:r>
            <a:r>
              <a:rPr lang="en-US" altLang="en-US" sz="2400" b="1" dirty="0">
                <a:latin typeface="Optima" charset="0"/>
                <a:cs typeface="Optima" charset="0"/>
              </a:rPr>
              <a:t> </a:t>
            </a:r>
          </a:p>
          <a:p>
            <a:pPr lvl="1" indent="-273050" eaLnBrk="1" hangingPunct="1">
              <a:buFont typeface="Arial" charset="0"/>
              <a:buChar char="•"/>
            </a:pPr>
            <a:r>
              <a:rPr lang="en-US" altLang="en-US" sz="2000" dirty="0">
                <a:latin typeface="Optima" charset="0"/>
                <a:cs typeface="Optima" charset="0"/>
              </a:rPr>
              <a:t>If X takes half as long to run as Y on platform Z, we say we achieve a factor of 2 speedup over Y</a:t>
            </a:r>
          </a:p>
          <a:p>
            <a:pPr lvl="1" indent="-273050" eaLnBrk="1" hangingPunct="1">
              <a:buFont typeface="Arial" charset="0"/>
              <a:buChar char="•"/>
            </a:pPr>
            <a:r>
              <a:rPr lang="en-US" altLang="en-US" sz="2000" dirty="0">
                <a:latin typeface="Optima" charset="0"/>
                <a:cs typeface="Optima" charset="0"/>
              </a:rPr>
              <a:t> Speedup &gt; 1 is good, &lt; 1 is bad, never 0</a:t>
            </a:r>
          </a:p>
        </p:txBody>
      </p:sp>
      <p:sp>
        <p:nvSpPr>
          <p:cNvPr id="29700" name="Rectangle 6"/>
          <p:cNvSpPr>
            <a:spLocks noChangeArrowheads="1"/>
          </p:cNvSpPr>
          <p:nvPr/>
        </p:nvSpPr>
        <p:spPr bwMode="auto">
          <a:xfrm>
            <a:off x="381000" y="3021013"/>
            <a:ext cx="8153400" cy="58221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lIns="63500" tIns="25400" rIns="63500" bIns="25400">
            <a:spAutoFit/>
          </a:bodyPr>
          <a:lstStyle>
            <a:lvl1pPr marL="342900" indent="-342900" eaLnBrk="0" hangingPunct="0">
              <a:defRPr sz="2400">
                <a:solidFill>
                  <a:schemeClr val="tx1"/>
                </a:solidFill>
                <a:latin typeface="Arial" charset="0"/>
                <a:ea typeface="ＭＳ Ｐゴシック" charset="-128"/>
              </a:defRPr>
            </a:lvl1pPr>
            <a:lvl2pPr marL="741363" indent="-246063"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lvl="1" eaLnBrk="1" hangingPunct="1">
              <a:lnSpc>
                <a:spcPct val="85000"/>
              </a:lnSpc>
              <a:spcBef>
                <a:spcPct val="40000"/>
              </a:spcBef>
              <a:buClr>
                <a:schemeClr val="accent1"/>
              </a:buClr>
              <a:buSzPct val="75000"/>
              <a:buFont typeface="Monotype Sorts" charset="2"/>
              <a:buNone/>
            </a:pPr>
            <a:r>
              <a:rPr lang="en-US" altLang="en-US" sz="2000">
                <a:latin typeface="Optima" charset="0"/>
              </a:rPr>
              <a:t>If </a:t>
            </a:r>
            <a:r>
              <a:rPr lang="en-US" altLang="en-US" sz="2000" i="1">
                <a:latin typeface="Optima" charset="0"/>
              </a:rPr>
              <a:t>X</a:t>
            </a:r>
            <a:r>
              <a:rPr lang="en-US" altLang="en-US" sz="2000">
                <a:latin typeface="Optima" charset="0"/>
              </a:rPr>
              <a:t> is </a:t>
            </a:r>
            <a:r>
              <a:rPr lang="en-US" altLang="en-US" sz="2000" i="1">
                <a:latin typeface="Optima" charset="0"/>
              </a:rPr>
              <a:t>n</a:t>
            </a:r>
            <a:r>
              <a:rPr lang="en-US" altLang="en-US" sz="2000">
                <a:latin typeface="Optima" charset="0"/>
              </a:rPr>
              <a:t> times faster at something than </a:t>
            </a:r>
            <a:r>
              <a:rPr lang="en-US" altLang="en-US" sz="2000" i="1">
                <a:latin typeface="Optima" charset="0"/>
              </a:rPr>
              <a:t>Y</a:t>
            </a:r>
            <a:r>
              <a:rPr lang="en-US" altLang="en-US" sz="2000">
                <a:latin typeface="Optima" charset="0"/>
              </a:rPr>
              <a:t>, then  </a:t>
            </a:r>
            <a:r>
              <a:rPr lang="en-US" altLang="en-US" sz="2000">
                <a:solidFill>
                  <a:srgbClr val="008000"/>
                </a:solidFill>
                <a:latin typeface="Optima" charset="0"/>
              </a:rPr>
              <a:t>(</a:t>
            </a:r>
            <a:r>
              <a:rPr lang="en-US" altLang="en-US" sz="1400">
                <a:solidFill>
                  <a:srgbClr val="008000"/>
                </a:solidFill>
                <a:latin typeface="Optima" charset="0"/>
              </a:rPr>
              <a:t>the something is very important</a:t>
            </a:r>
            <a:r>
              <a:rPr lang="en-US" altLang="en-US" sz="2000">
                <a:solidFill>
                  <a:srgbClr val="008000"/>
                </a:solidFill>
                <a:latin typeface="Optima" charset="0"/>
              </a:rPr>
              <a:t>)</a:t>
            </a:r>
            <a:endParaRPr lang="en-US" altLang="en-US" sz="2000" baseline="-25000">
              <a:solidFill>
                <a:srgbClr val="008000"/>
              </a:solidFill>
              <a:latin typeface="Optima" charset="0"/>
            </a:endParaRPr>
          </a:p>
        </p:txBody>
      </p:sp>
      <p:graphicFrame>
        <p:nvGraphicFramePr>
          <p:cNvPr id="38914" name="Object 2"/>
          <p:cNvGraphicFramePr>
            <a:graphicFrameLocks noChangeAspect="1"/>
          </p:cNvGraphicFramePr>
          <p:nvPr/>
        </p:nvGraphicFramePr>
        <p:xfrm>
          <a:off x="2367789" y="3784884"/>
          <a:ext cx="2743200" cy="495300"/>
        </p:xfrm>
        <a:graphic>
          <a:graphicData uri="http://schemas.openxmlformats.org/presentationml/2006/ole">
            <p:oleObj spid="_x0000_s171010" name="Equation" r:id="rId4" imgW="2743200" imgH="495300" progId="Equation.3">
              <p:embed/>
            </p:oleObj>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Words</a:t>
            </a:r>
          </a:p>
        </p:txBody>
      </p:sp>
      <p:sp>
        <p:nvSpPr>
          <p:cNvPr id="3" name="Content Placeholder 2"/>
          <p:cNvSpPr>
            <a:spLocks noGrp="1"/>
          </p:cNvSpPr>
          <p:nvPr>
            <p:ph idx="1"/>
          </p:nvPr>
        </p:nvSpPr>
        <p:spPr/>
        <p:txBody>
          <a:bodyPr/>
          <a:lstStyle/>
          <a:p>
            <a:r>
              <a:rPr lang="en-US" dirty="0"/>
              <a:t> 8 bits is a byte</a:t>
            </a:r>
          </a:p>
          <a:p>
            <a:r>
              <a:rPr lang="en-US" dirty="0"/>
              <a:t>16 bits used to be a “word”  no longer</a:t>
            </a:r>
          </a:p>
          <a:p>
            <a:r>
              <a:rPr lang="en-US" dirty="0"/>
              <a:t>32 bits is a word</a:t>
            </a:r>
          </a:p>
          <a:p>
            <a:r>
              <a:rPr lang="en-US" dirty="0"/>
              <a:t>64 bits is a double </a:t>
            </a:r>
            <a:r>
              <a:rPr lang="en-US" dirty="0" smtClean="0"/>
              <a:t>word</a:t>
            </a:r>
          </a:p>
          <a:p>
            <a:r>
              <a:rPr lang="en-US" dirty="0" smtClean="0"/>
              <a:t>Warning:  I expect you to know all this in your sleep</a:t>
            </a:r>
          </a:p>
          <a:p>
            <a:pPr lvl="1"/>
            <a:r>
              <a:rPr lang="en-US" dirty="0" smtClean="0"/>
              <a:t>Additionally – A character is 4 bits – a nibble</a:t>
            </a:r>
          </a:p>
          <a:p>
            <a:pPr lvl="1"/>
            <a:r>
              <a:rPr lang="en-US" dirty="0" smtClean="0"/>
              <a:t>Memory location address holds a byte – 8 bits</a:t>
            </a:r>
          </a:p>
          <a:p>
            <a:pPr lvl="1"/>
            <a:r>
              <a:rPr lang="en-US" dirty="0" smtClean="0"/>
              <a:t>Four locations make up a word!  </a:t>
            </a:r>
          </a:p>
          <a:p>
            <a:pPr lvl="1"/>
            <a:r>
              <a:rPr lang="en-US" dirty="0" smtClean="0"/>
              <a:t>So two characters are in a byte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Binary</a:t>
            </a:r>
          </a:p>
        </p:txBody>
      </p:sp>
      <p:sp>
        <p:nvSpPr>
          <p:cNvPr id="3" name="Content Placeholder 2"/>
          <p:cNvSpPr>
            <a:spLocks noGrp="1"/>
          </p:cNvSpPr>
          <p:nvPr>
            <p:ph idx="1"/>
          </p:nvPr>
        </p:nvSpPr>
        <p:spPr/>
        <p:txBody>
          <a:bodyPr/>
          <a:lstStyle/>
          <a:p>
            <a:r>
              <a:rPr lang="en-US"/>
              <a:t>0 + 0 = 0</a:t>
            </a:r>
          </a:p>
          <a:p>
            <a:r>
              <a:rPr lang="en-US"/>
              <a:t>1 + 0 = 0 + 1 = 1</a:t>
            </a:r>
          </a:p>
          <a:p>
            <a:r>
              <a:rPr lang="en-US"/>
              <a:t>1 + 1 = ?</a:t>
            </a:r>
          </a:p>
          <a:p>
            <a:r>
              <a:rPr lang="en-US"/>
              <a:t>= 0 carry 1</a:t>
            </a:r>
          </a:p>
          <a:p>
            <a:r>
              <a:rPr lang="en-US"/>
              <a:t>1+1+1 = 1 carry 1</a:t>
            </a:r>
          </a:p>
          <a:p>
            <a:endParaRPr lang="en-US"/>
          </a:p>
          <a:p>
            <a:r>
              <a:rPr lang="en-US"/>
              <a:t>0111 + 0111 = 1110</a:t>
            </a:r>
          </a:p>
          <a:p>
            <a:r>
              <a:rPr lang="en-US"/>
              <a:t>7 + 7 = 14</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is Donald Knuth???</a:t>
            </a:r>
          </a:p>
        </p:txBody>
      </p:sp>
      <p:sp>
        <p:nvSpPr>
          <p:cNvPr id="3" name="Content Placeholder 2"/>
          <p:cNvSpPr>
            <a:spLocks noGrp="1"/>
          </p:cNvSpPr>
          <p:nvPr>
            <p:ph idx="1"/>
          </p:nvPr>
        </p:nvSpPr>
        <p:spPr/>
        <p:txBody>
          <a:bodyPr/>
          <a:lstStyle/>
          <a:p>
            <a:r>
              <a:rPr lang="en-US"/>
              <a:t>Look it up.   He is important!</a:t>
            </a:r>
          </a:p>
        </p:txBody>
      </p:sp>
      <p:pic>
        <p:nvPicPr>
          <p:cNvPr id="4" name="Picture 3" descr="Screen Shot 2018-09-25 at 10.17.15 PM.png"/>
          <p:cNvPicPr>
            <a:picLocks noChangeAspect="1"/>
          </p:cNvPicPr>
          <p:nvPr/>
        </p:nvPicPr>
        <p:blipFill>
          <a:blip r:embed="rId2"/>
          <a:stretch>
            <a:fillRect/>
          </a:stretch>
        </p:blipFill>
        <p:spPr>
          <a:xfrm>
            <a:off x="3349972" y="2700844"/>
            <a:ext cx="2197100" cy="2832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9-26 at 8.46.47 AM.png"/>
          <p:cNvPicPr>
            <a:picLocks noGrp="1" noChangeAspect="1"/>
          </p:cNvPicPr>
          <p:nvPr>
            <p:ph idx="1"/>
          </p:nvPr>
        </p:nvPicPr>
        <p:blipFill>
          <a:blip r:embed="rId2"/>
          <a:stretch>
            <a:fillRect/>
          </a:stretch>
        </p:blipFill>
        <p:spPr>
          <a:xfrm>
            <a:off x="1948490" y="1219200"/>
            <a:ext cx="5247020" cy="5105400"/>
          </a:xfrm>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Shifting a number left is the same as multiplying</a:t>
            </a:r>
          </a:p>
        </p:txBody>
      </p:sp>
      <p:sp>
        <p:nvSpPr>
          <p:cNvPr id="3" name="Content Placeholder 2"/>
          <p:cNvSpPr>
            <a:spLocks noGrp="1"/>
          </p:cNvSpPr>
          <p:nvPr>
            <p:ph idx="1"/>
          </p:nvPr>
        </p:nvSpPr>
        <p:spPr/>
        <p:txBody>
          <a:bodyPr/>
          <a:lstStyle/>
          <a:p>
            <a:r>
              <a:rPr lang="en-US" dirty="0"/>
              <a:t>The processor can shift left way faster than multiplying</a:t>
            </a:r>
          </a:p>
          <a:p>
            <a:r>
              <a:rPr lang="en-US" dirty="0"/>
              <a:t>So when you code you need to know this!</a:t>
            </a:r>
          </a:p>
          <a:p>
            <a:r>
              <a:rPr lang="en-US" dirty="0"/>
              <a:t>We will talk about shift registers, adders, and multiplication later</a:t>
            </a:r>
            <a:r>
              <a:rPr lang="en-US" dirty="0" smtClean="0"/>
              <a:t>.</a:t>
            </a:r>
          </a:p>
          <a:p>
            <a:endParaRPr lang="en-US" dirty="0" smtClean="0"/>
          </a:p>
          <a:p>
            <a:r>
              <a:rPr lang="en-US" dirty="0" smtClean="0"/>
              <a:t>What are the three kinds of shifts?</a:t>
            </a:r>
          </a:p>
          <a:p>
            <a:r>
              <a:rPr lang="en-US" dirty="0" smtClean="0"/>
              <a:t>LSL</a:t>
            </a:r>
          </a:p>
          <a:p>
            <a:r>
              <a:rPr lang="en-US" dirty="0" smtClean="0"/>
              <a:t>RSL</a:t>
            </a:r>
          </a:p>
          <a:p>
            <a:r>
              <a:rPr lang="en-US" dirty="0" smtClean="0"/>
              <a:t>RSA</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RSA</a:t>
            </a:r>
            <a:endParaRPr lang="en-US" dirty="0"/>
          </a:p>
        </p:txBody>
      </p:sp>
      <p:pic>
        <p:nvPicPr>
          <p:cNvPr id="4" name="Content Placeholder 3" descr="Screen Shot 2018-09-26 at 8.36.52 PM.png"/>
          <p:cNvPicPr>
            <a:picLocks noGrp="1" noChangeAspect="1"/>
          </p:cNvPicPr>
          <p:nvPr>
            <p:ph idx="1"/>
          </p:nvPr>
        </p:nvPicPr>
        <p:blipFill>
          <a:blip r:embed="rId2"/>
          <a:stretch>
            <a:fillRect/>
          </a:stretch>
        </p:blipFill>
        <p:spPr>
          <a:xfrm>
            <a:off x="457200" y="2053366"/>
            <a:ext cx="8229600" cy="3437068"/>
          </a:xfrm>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eaLnBrk="1" hangingPunct="1"/>
            <a:r>
              <a:rPr lang="en-US" altLang="en-US">
                <a:latin typeface="Optima" charset="0"/>
                <a:cs typeface="Optima" charset="0"/>
              </a:rPr>
              <a:t>Workloads and Benchmarks</a:t>
            </a:r>
          </a:p>
        </p:txBody>
      </p:sp>
      <p:sp>
        <p:nvSpPr>
          <p:cNvPr id="66562" name="Content Placeholder 2"/>
          <p:cNvSpPr>
            <a:spLocks noGrp="1"/>
          </p:cNvSpPr>
          <p:nvPr>
            <p:ph idx="1"/>
          </p:nvPr>
        </p:nvSpPr>
        <p:spPr/>
        <p:txBody>
          <a:bodyPr/>
          <a:lstStyle/>
          <a:p>
            <a:pPr eaLnBrk="1" hangingPunct="1"/>
            <a:r>
              <a:rPr lang="en-US" altLang="en-US">
                <a:latin typeface="Optima" charset="0"/>
                <a:cs typeface="Optima" charset="0"/>
              </a:rPr>
              <a:t>Benchmarks</a:t>
            </a:r>
          </a:p>
          <a:p>
            <a:pPr lvl="1" eaLnBrk="1" hangingPunct="1"/>
            <a:r>
              <a:rPr lang="en-US" altLang="en-US">
                <a:latin typeface="Optima" charset="0"/>
                <a:cs typeface="Optima" charset="0"/>
              </a:rPr>
              <a:t>Especially selected programs used to compare performance</a:t>
            </a:r>
          </a:p>
          <a:p>
            <a:pPr lvl="1" eaLnBrk="1" hangingPunct="1"/>
            <a:r>
              <a:rPr lang="en-US" altLang="en-US">
                <a:latin typeface="Optima" charset="0"/>
                <a:cs typeface="Optima" charset="0"/>
              </a:rPr>
              <a:t>Programs that </a:t>
            </a:r>
            <a:r>
              <a:rPr lang="en-US" altLang="en-US" b="1" i="1">
                <a:latin typeface="Optima" charset="0"/>
                <a:cs typeface="Optima" charset="0"/>
              </a:rPr>
              <a:t>represent </a:t>
            </a:r>
            <a:r>
              <a:rPr lang="en-US" altLang="en-US">
                <a:latin typeface="Optima" charset="0"/>
                <a:cs typeface="Optima" charset="0"/>
              </a:rPr>
              <a:t>real applications</a:t>
            </a:r>
          </a:p>
          <a:p>
            <a:pPr eaLnBrk="1" hangingPunct="1"/>
            <a:endParaRPr lang="en-US" altLang="en-US">
              <a:latin typeface="Optima" charset="0"/>
              <a:cs typeface="Optima" charset="0"/>
            </a:endParaRPr>
          </a:p>
          <a:p>
            <a:pPr eaLnBrk="1" hangingPunct="1"/>
            <a:r>
              <a:rPr lang="en-US" altLang="en-US">
                <a:latin typeface="Optima" charset="0"/>
                <a:cs typeface="Optima" charset="0"/>
              </a:rPr>
              <a:t>Workloads</a:t>
            </a:r>
          </a:p>
          <a:p>
            <a:pPr lvl="1" eaLnBrk="1" hangingPunct="1"/>
            <a:r>
              <a:rPr lang="en-US" altLang="en-US" sz="2000">
                <a:latin typeface="Optima" charset="0"/>
                <a:cs typeface="Optima" charset="0"/>
              </a:rPr>
              <a:t>A set of programs that represent a collection of applications that may be run on a system in a given period of time</a:t>
            </a:r>
          </a:p>
          <a:p>
            <a:pPr lvl="1" eaLnBrk="1" hangingPunct="1"/>
            <a:endParaRPr lang="en-US" altLang="en-US" sz="2000">
              <a:latin typeface="Optima" charset="0"/>
              <a:cs typeface="Optima" charset="0"/>
            </a:endParaRPr>
          </a:p>
          <a:p>
            <a:pPr eaLnBrk="1" hangingPunct="1"/>
            <a:r>
              <a:rPr lang="en-US" altLang="en-US" sz="2400">
                <a:latin typeface="Optima" charset="0"/>
                <a:cs typeface="Optima" charset="0"/>
              </a:rPr>
              <a:t>Use of benchmarks and workloads not ideal, but it’</a:t>
            </a:r>
            <a:r>
              <a:rPr lang="en-US" altLang="ja-JP" sz="2400">
                <a:latin typeface="Optima" charset="0"/>
                <a:cs typeface="Optima" charset="0"/>
              </a:rPr>
              <a:t>s the best we have</a:t>
            </a:r>
            <a:endParaRPr lang="en-US" altLang="en-US">
              <a:latin typeface="Optima" charset="0"/>
              <a:cs typeface="Optima" charset="0"/>
            </a:endParaRPr>
          </a:p>
        </p:txBody>
      </p:sp>
      <p:sp>
        <p:nvSpPr>
          <p:cNvPr id="2" name="TextBox 1"/>
          <p:cNvSpPr txBox="1">
            <a:spLocks noChangeArrowheads="1"/>
          </p:cNvSpPr>
          <p:nvPr/>
        </p:nvSpPr>
        <p:spPr bwMode="auto">
          <a:xfrm>
            <a:off x="6958013" y="2239962"/>
            <a:ext cx="1881187" cy="923330"/>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a:solidFill>
                  <a:srgbClr val="0000FF"/>
                </a:solidFill>
                <a:latin typeface="Calibri" charset="0"/>
              </a:rPr>
              <a:t>Distinct from the verb ‘benchmark’</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pPr eaLnBrk="1" hangingPunct="1"/>
            <a:r>
              <a:rPr lang="en-US" altLang="en-US" sz="2800">
                <a:latin typeface="Optima" charset="0"/>
                <a:cs typeface="Optima" charset="0"/>
              </a:rPr>
              <a:t>Need To Have Realistic Expectations</a:t>
            </a:r>
          </a:p>
        </p:txBody>
      </p:sp>
      <p:sp>
        <p:nvSpPr>
          <p:cNvPr id="78850" name="Content Placeholder 2"/>
          <p:cNvSpPr>
            <a:spLocks noGrp="1"/>
          </p:cNvSpPr>
          <p:nvPr>
            <p:ph idx="1"/>
          </p:nvPr>
        </p:nvSpPr>
        <p:spPr>
          <a:xfrm>
            <a:off x="457200" y="1219200"/>
            <a:ext cx="8229600" cy="3817938"/>
          </a:xfrm>
        </p:spPr>
        <p:txBody>
          <a:bodyPr/>
          <a:lstStyle/>
          <a:p>
            <a:pPr eaLnBrk="1" hangingPunct="1"/>
            <a:r>
              <a:rPr lang="en-US" altLang="en-US" sz="2400">
                <a:latin typeface="Optima" charset="0"/>
                <a:cs typeface="Optima" charset="0"/>
              </a:rPr>
              <a:t>Cannot expect an enhancement in one aspect to have a proportional improvement on </a:t>
            </a:r>
            <a:r>
              <a:rPr lang="en-US" altLang="en-US" sz="2400" b="1" i="1">
                <a:latin typeface="Optima" charset="0"/>
                <a:cs typeface="Optima" charset="0"/>
              </a:rPr>
              <a:t>overall</a:t>
            </a:r>
            <a:r>
              <a:rPr lang="en-US" altLang="en-US" sz="2400">
                <a:latin typeface="Optima" charset="0"/>
                <a:cs typeface="Optima" charset="0"/>
              </a:rPr>
              <a:t> performance</a:t>
            </a:r>
          </a:p>
          <a:p>
            <a:pPr eaLnBrk="1" hangingPunct="1"/>
            <a:endParaRPr lang="en-US" altLang="en-US" sz="2400">
              <a:latin typeface="Optima" charset="0"/>
              <a:cs typeface="Optima" charset="0"/>
            </a:endParaRPr>
          </a:p>
          <a:p>
            <a:pPr eaLnBrk="1" hangingPunct="1"/>
            <a:r>
              <a:rPr lang="en-US" altLang="en-US" sz="2400">
                <a:latin typeface="Optima" charset="0"/>
                <a:cs typeface="Optima" charset="0"/>
              </a:rPr>
              <a:t>Assume a program runs for 10 seconds. It spends 2 seconds on disk I/O. If we built a disk that transfers data at the speed of light (!), what kind of speedup would we get? </a:t>
            </a:r>
          </a:p>
          <a:p>
            <a:pPr eaLnBrk="1" hangingPunct="1"/>
            <a:endParaRPr lang="en-US" altLang="en-US" sz="2400">
              <a:latin typeface="Optima" charset="0"/>
              <a:cs typeface="Optima" charset="0"/>
            </a:endParaRPr>
          </a:p>
        </p:txBody>
      </p:sp>
      <p:sp>
        <p:nvSpPr>
          <p:cNvPr id="4" name="TextBox 3"/>
          <p:cNvSpPr txBox="1">
            <a:spLocks noChangeArrowheads="1"/>
          </p:cNvSpPr>
          <p:nvPr/>
        </p:nvSpPr>
        <p:spPr bwMode="auto">
          <a:xfrm>
            <a:off x="1438275" y="4344988"/>
            <a:ext cx="6413500" cy="46037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i="1">
                <a:latin typeface="Calibri" charset="0"/>
              </a:rPr>
              <a:t>Speedup = ExecTime</a:t>
            </a:r>
            <a:r>
              <a:rPr lang="en-US" altLang="en-US" i="1" baseline="-25000">
                <a:latin typeface="Calibri" charset="0"/>
              </a:rPr>
              <a:t>old</a:t>
            </a:r>
            <a:r>
              <a:rPr lang="en-US" altLang="en-US" i="1">
                <a:latin typeface="Calibri" charset="0"/>
              </a:rPr>
              <a:t>/ExecTime</a:t>
            </a:r>
            <a:r>
              <a:rPr lang="en-US" altLang="en-US" i="1" baseline="-25000">
                <a:latin typeface="Calibri" charset="0"/>
              </a:rPr>
              <a:t>new</a:t>
            </a:r>
            <a:r>
              <a:rPr lang="en-US" altLang="en-US" i="1">
                <a:latin typeface="Calibri" charset="0"/>
              </a:rPr>
              <a:t> = 10/8 = 1.25</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3" name="Title 1"/>
          <p:cNvSpPr>
            <a:spLocks noGrp="1"/>
          </p:cNvSpPr>
          <p:nvPr>
            <p:ph type="title"/>
          </p:nvPr>
        </p:nvSpPr>
        <p:spPr>
          <a:xfrm>
            <a:off x="228600" y="184150"/>
            <a:ext cx="8610600" cy="762000"/>
          </a:xfrm>
        </p:spPr>
        <p:txBody>
          <a:bodyPr/>
          <a:lstStyle/>
          <a:p>
            <a:pPr eaLnBrk="1" hangingPunct="1"/>
            <a:r>
              <a:rPr lang="en-US" altLang="en-US" sz="2800">
                <a:latin typeface="Optima" charset="0"/>
                <a:cs typeface="Optima" charset="0"/>
              </a:rPr>
              <a:t>Estimating Potential Speedup</a:t>
            </a:r>
          </a:p>
        </p:txBody>
      </p:sp>
      <p:sp>
        <p:nvSpPr>
          <p:cNvPr id="79874" name="Content Placeholder 2"/>
          <p:cNvSpPr>
            <a:spLocks noGrp="1"/>
          </p:cNvSpPr>
          <p:nvPr>
            <p:ph idx="1"/>
          </p:nvPr>
        </p:nvSpPr>
        <p:spPr>
          <a:xfrm>
            <a:off x="457200" y="1219200"/>
            <a:ext cx="8229600" cy="5313363"/>
          </a:xfrm>
        </p:spPr>
        <p:txBody>
          <a:bodyPr/>
          <a:lstStyle/>
          <a:p>
            <a:pPr eaLnBrk="1" hangingPunct="1"/>
            <a:r>
              <a:rPr lang="en-US" altLang="en-US">
                <a:latin typeface="Optima" charset="0"/>
                <a:cs typeface="Optima" charset="0"/>
              </a:rPr>
              <a:t>The amount of performance improvements achieved depends on two factors </a:t>
            </a:r>
          </a:p>
          <a:p>
            <a:pPr lvl="1" eaLnBrk="1" hangingPunct="1"/>
            <a:r>
              <a:rPr lang="en-US" altLang="en-US">
                <a:latin typeface="Optima" charset="0"/>
                <a:cs typeface="Optima" charset="0"/>
              </a:rPr>
              <a:t>how good is the enhancement (s)</a:t>
            </a:r>
          </a:p>
          <a:p>
            <a:pPr lvl="1" eaLnBrk="1" hangingPunct="1"/>
            <a:r>
              <a:rPr lang="en-US" altLang="en-US">
                <a:latin typeface="Optima" charset="0"/>
                <a:cs typeface="Optima" charset="0"/>
              </a:rPr>
              <a:t>how often is the enhancement used (p)</a:t>
            </a:r>
          </a:p>
          <a:p>
            <a:pPr eaLnBrk="1" hangingPunct="1"/>
            <a:endParaRPr lang="en-US" altLang="en-US">
              <a:latin typeface="Optima" charset="0"/>
              <a:cs typeface="Optima" charset="0"/>
            </a:endParaRPr>
          </a:p>
          <a:p>
            <a:pPr eaLnBrk="1" hangingPunct="1"/>
            <a:r>
              <a:rPr lang="en-US" altLang="en-US">
                <a:latin typeface="Optima" charset="0"/>
                <a:cs typeface="Optima" charset="0"/>
              </a:rPr>
              <a:t>Speedup due to enhancement</a:t>
            </a:r>
          </a:p>
          <a:p>
            <a:pPr algn="ctr" eaLnBrk="1" hangingPunct="1">
              <a:buFont typeface="Times" charset="0"/>
              <a:buNone/>
            </a:pPr>
            <a:endParaRPr lang="en-US" altLang="en-US" sz="2400" b="1">
              <a:solidFill>
                <a:srgbClr val="1822CD"/>
              </a:solidFill>
              <a:latin typeface="Optima" charset="0"/>
              <a:cs typeface="Optima" charset="0"/>
            </a:endParaRPr>
          </a:p>
          <a:p>
            <a:pPr lvl="2" eaLnBrk="1" hangingPunct="1">
              <a:buFont typeface="Times" charset="0"/>
              <a:buNone/>
            </a:pPr>
            <a:r>
              <a:rPr lang="en-US" altLang="en-US" i="1">
                <a:latin typeface="Calibri" charset="0"/>
                <a:cs typeface="Optima" charset="0"/>
              </a:rPr>
              <a:t>ExTime</a:t>
            </a:r>
            <a:r>
              <a:rPr lang="en-US" altLang="en-US" i="1" baseline="-25000">
                <a:latin typeface="Calibri" charset="0"/>
                <a:cs typeface="Optima" charset="0"/>
              </a:rPr>
              <a:t>new</a:t>
            </a:r>
            <a:r>
              <a:rPr lang="en-US" altLang="en-US" i="1">
                <a:latin typeface="Calibri" charset="0"/>
                <a:cs typeface="Optima" charset="0"/>
              </a:rPr>
              <a:t> = (ExTime</a:t>
            </a:r>
            <a:r>
              <a:rPr lang="en-US" altLang="en-US" i="1" baseline="-25000">
                <a:latin typeface="Calibri" charset="0"/>
                <a:cs typeface="Optima" charset="0"/>
              </a:rPr>
              <a:t>old </a:t>
            </a:r>
            <a:r>
              <a:rPr lang="en-US" altLang="en-US" i="1">
                <a:latin typeface="Calibri" charset="0"/>
                <a:cs typeface="Optima" charset="0"/>
              </a:rPr>
              <a:t>* p * 1/s)  + (ExTime</a:t>
            </a:r>
            <a:r>
              <a:rPr lang="en-US" altLang="en-US" i="1" baseline="-25000">
                <a:latin typeface="Calibri" charset="0"/>
                <a:cs typeface="Optima" charset="0"/>
              </a:rPr>
              <a:t>old</a:t>
            </a:r>
            <a:r>
              <a:rPr lang="en-US" altLang="en-US" i="1">
                <a:latin typeface="Calibri" charset="0"/>
                <a:cs typeface="Optima" charset="0"/>
              </a:rPr>
              <a:t> * (1 – p))</a:t>
            </a:r>
          </a:p>
          <a:p>
            <a:pPr lvl="2" eaLnBrk="1" hangingPunct="1">
              <a:buFont typeface="Times" charset="0"/>
              <a:buNone/>
            </a:pPr>
            <a:endParaRPr lang="en-US" altLang="en-US" i="1">
              <a:latin typeface="Calibri" charset="0"/>
              <a:cs typeface="Optima" charset="0"/>
            </a:endParaRPr>
          </a:p>
          <a:p>
            <a:pPr lvl="2" eaLnBrk="1" hangingPunct="1">
              <a:buFont typeface="Times" charset="0"/>
              <a:buNone/>
            </a:pPr>
            <a:r>
              <a:rPr lang="en-US" altLang="en-US" i="1">
                <a:latin typeface="Calibri" charset="0"/>
                <a:cs typeface="Optima" charset="0"/>
              </a:rPr>
              <a:t>ExTime</a:t>
            </a:r>
            <a:r>
              <a:rPr lang="en-US" altLang="en-US" i="1" baseline="-25000">
                <a:latin typeface="Calibri" charset="0"/>
                <a:cs typeface="Optima" charset="0"/>
              </a:rPr>
              <a:t>new</a:t>
            </a:r>
            <a:r>
              <a:rPr lang="en-US" altLang="en-US" i="1">
                <a:latin typeface="Calibri" charset="0"/>
                <a:cs typeface="Optima" charset="0"/>
              </a:rPr>
              <a:t> = ExTime</a:t>
            </a:r>
            <a:r>
              <a:rPr lang="en-US" altLang="en-US" i="1" baseline="-25000">
                <a:latin typeface="Calibri" charset="0"/>
                <a:cs typeface="Optima" charset="0"/>
              </a:rPr>
              <a:t>old</a:t>
            </a:r>
            <a:r>
              <a:rPr lang="en-US" altLang="en-US" i="1">
                <a:latin typeface="Calibri" charset="0"/>
                <a:cs typeface="Optima" charset="0"/>
              </a:rPr>
              <a:t> * ((1 – p) + p/S) </a:t>
            </a:r>
          </a:p>
          <a:p>
            <a:pPr lvl="2" eaLnBrk="1" hangingPunct="1">
              <a:buFont typeface="Times" charset="0"/>
              <a:buNone/>
            </a:pPr>
            <a:endParaRPr lang="en-US" altLang="en-US" b="1">
              <a:solidFill>
                <a:srgbClr val="1822CD"/>
              </a:solidFill>
              <a:latin typeface="Calibri" charset="0"/>
              <a:cs typeface="Optima" charset="0"/>
            </a:endParaRPr>
          </a:p>
          <a:p>
            <a:pPr lvl="2" eaLnBrk="1" hangingPunct="1">
              <a:buFont typeface="Times" charset="0"/>
              <a:buNone/>
            </a:pPr>
            <a:r>
              <a:rPr lang="en-US" altLang="en-US" b="1" i="1">
                <a:solidFill>
                  <a:srgbClr val="1822CD"/>
                </a:solidFill>
                <a:latin typeface="Calibri" charset="0"/>
                <a:cs typeface="Optima" charset="0"/>
              </a:rPr>
              <a:t>Speedup = ExTime</a:t>
            </a:r>
            <a:r>
              <a:rPr lang="en-US" altLang="en-US" b="1" i="1" baseline="-25000">
                <a:solidFill>
                  <a:srgbClr val="1822CD"/>
                </a:solidFill>
                <a:latin typeface="Calibri" charset="0"/>
                <a:cs typeface="Optima" charset="0"/>
              </a:rPr>
              <a:t>old</a:t>
            </a:r>
            <a:r>
              <a:rPr lang="en-US" altLang="en-US" b="1" i="1">
                <a:solidFill>
                  <a:srgbClr val="1822CD"/>
                </a:solidFill>
                <a:latin typeface="Calibri" charset="0"/>
                <a:cs typeface="Optima" charset="0"/>
              </a:rPr>
              <a:t>/ExTime</a:t>
            </a:r>
            <a:r>
              <a:rPr lang="en-US" altLang="en-US" b="1" i="1" baseline="-25000">
                <a:solidFill>
                  <a:srgbClr val="1822CD"/>
                </a:solidFill>
                <a:latin typeface="Calibri" charset="0"/>
                <a:cs typeface="Optima" charset="0"/>
              </a:rPr>
              <a:t>new</a:t>
            </a:r>
            <a:r>
              <a:rPr lang="en-US" altLang="en-US" b="1" i="1">
                <a:solidFill>
                  <a:srgbClr val="1822CD"/>
                </a:solidFill>
                <a:latin typeface="Calibri" charset="0"/>
                <a:cs typeface="Optima" charset="0"/>
              </a:rPr>
              <a:t> = 1/((1-p) + p/s)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pPr eaLnBrk="1" hangingPunct="1"/>
            <a:r>
              <a:rPr lang="en-US" altLang="en-US" sz="2800">
                <a:latin typeface="Optima" charset="0"/>
                <a:cs typeface="Optima" charset="0"/>
              </a:rPr>
              <a:t>Example : Estimating Potential Speedup</a:t>
            </a:r>
          </a:p>
        </p:txBody>
      </p:sp>
      <p:sp>
        <p:nvSpPr>
          <p:cNvPr id="82947" name="Content Placeholder 2"/>
          <p:cNvSpPr>
            <a:spLocks noGrp="1"/>
          </p:cNvSpPr>
          <p:nvPr>
            <p:ph idx="1"/>
          </p:nvPr>
        </p:nvSpPr>
        <p:spPr/>
        <p:txBody>
          <a:bodyPr/>
          <a:lstStyle/>
          <a:p>
            <a:pPr eaLnBrk="1" hangingPunct="1">
              <a:buFont typeface="Times" charset="0"/>
              <a:buNone/>
            </a:pPr>
            <a:r>
              <a:rPr lang="en-US" altLang="en-US" sz="2400" i="1">
                <a:latin typeface="Optima" charset="0"/>
                <a:cs typeface="Optima" charset="0"/>
              </a:rPr>
              <a:t>Assume FP instructions are improved by a factor of 2.  But</a:t>
            </a:r>
          </a:p>
          <a:p>
            <a:pPr eaLnBrk="1" hangingPunct="1">
              <a:buFont typeface="Times" charset="0"/>
              <a:buNone/>
            </a:pPr>
            <a:r>
              <a:rPr lang="en-US" altLang="en-US" sz="2400" i="1">
                <a:latin typeface="Optima" charset="0"/>
                <a:cs typeface="Optima" charset="0"/>
              </a:rPr>
              <a:t>only 10% of instructions are FP. What is the speedup in the </a:t>
            </a:r>
          </a:p>
          <a:p>
            <a:pPr eaLnBrk="1" hangingPunct="1">
              <a:buFont typeface="Times" charset="0"/>
              <a:buNone/>
            </a:pPr>
            <a:r>
              <a:rPr lang="en-US" altLang="en-US" sz="2400" i="1">
                <a:latin typeface="Optima" charset="0"/>
                <a:cs typeface="Optima" charset="0"/>
              </a:rPr>
              <a:t>new architecture?</a:t>
            </a:r>
            <a:endParaRPr lang="en-US" altLang="en-US" i="1">
              <a:latin typeface="Optima" charset="0"/>
              <a:cs typeface="Optima" charset="0"/>
            </a:endParaRPr>
          </a:p>
          <a:p>
            <a:pPr eaLnBrk="1" hangingPunct="1">
              <a:buFont typeface="Times" charset="0"/>
              <a:buNone/>
            </a:pPr>
            <a:r>
              <a:rPr lang="en-US" altLang="en-US" sz="2000">
                <a:solidFill>
                  <a:srgbClr val="000000"/>
                </a:solidFill>
                <a:latin typeface="Optima" charset="0"/>
                <a:cs typeface="Optima" charset="0"/>
              </a:rPr>
              <a:t>	</a:t>
            </a:r>
          </a:p>
          <a:p>
            <a:pPr eaLnBrk="1" hangingPunct="1">
              <a:buFont typeface="Times" charset="0"/>
              <a:buNone/>
            </a:pPr>
            <a:r>
              <a:rPr lang="en-US" altLang="en-US" sz="2000" i="1">
                <a:solidFill>
                  <a:srgbClr val="000000"/>
                </a:solidFill>
                <a:latin typeface="Optima" charset="0"/>
                <a:cs typeface="Optima" charset="0"/>
              </a:rPr>
              <a:t>	    </a:t>
            </a:r>
            <a:r>
              <a:rPr lang="en-US" altLang="en-US" sz="2000" i="1">
                <a:solidFill>
                  <a:srgbClr val="000000"/>
                </a:solidFill>
                <a:latin typeface="Calibri" charset="0"/>
                <a:cs typeface="Optima" charset="0"/>
              </a:rPr>
              <a:t>Here,</a:t>
            </a:r>
            <a:endParaRPr lang="en-US" altLang="en-US" sz="1200" i="1">
              <a:solidFill>
                <a:srgbClr val="000000"/>
              </a:solidFill>
              <a:latin typeface="Calibri" charset="0"/>
              <a:cs typeface="Optima" charset="0"/>
            </a:endParaRPr>
          </a:p>
          <a:p>
            <a:pPr eaLnBrk="1" hangingPunct="1">
              <a:buFont typeface="Times" charset="0"/>
              <a:buNone/>
            </a:pPr>
            <a:r>
              <a:rPr lang="en-US" altLang="en-US" sz="2000" i="1">
                <a:solidFill>
                  <a:srgbClr val="000000"/>
                </a:solidFill>
                <a:latin typeface="Calibri" charset="0"/>
                <a:cs typeface="Optima" charset="0"/>
              </a:rPr>
              <a:t>           		p = 0.1</a:t>
            </a:r>
          </a:p>
          <a:p>
            <a:pPr eaLnBrk="1" hangingPunct="1">
              <a:buFont typeface="Times" charset="0"/>
              <a:buNone/>
            </a:pPr>
            <a:r>
              <a:rPr lang="en-US" altLang="en-US" sz="2000" i="1">
                <a:solidFill>
                  <a:srgbClr val="000000"/>
                </a:solidFill>
                <a:latin typeface="Calibri" charset="0"/>
                <a:cs typeface="Optima" charset="0"/>
              </a:rPr>
              <a:t>           		s = 2</a:t>
            </a:r>
            <a:endParaRPr lang="en-US" altLang="en-US" sz="2400" i="1">
              <a:solidFill>
                <a:srgbClr val="1822CD"/>
              </a:solidFill>
              <a:latin typeface="Calibri" charset="0"/>
              <a:cs typeface="Optima" charset="0"/>
            </a:endParaRPr>
          </a:p>
          <a:p>
            <a:pPr eaLnBrk="1" hangingPunct="1">
              <a:buFont typeface="Times" charset="0"/>
              <a:buNone/>
            </a:pPr>
            <a:r>
              <a:rPr lang="en-US" altLang="en-US" sz="2400">
                <a:solidFill>
                  <a:srgbClr val="1822CD"/>
                </a:solidFill>
                <a:latin typeface="Calibri" charset="0"/>
                <a:cs typeface="Optima" charset="0"/>
              </a:rPr>
              <a:t>         </a:t>
            </a:r>
            <a:r>
              <a:rPr lang="en-US" altLang="en-US" sz="2000" i="1">
                <a:latin typeface="Calibri" charset="0"/>
                <a:cs typeface="Optima" charset="0"/>
              </a:rPr>
              <a:t>ExTime</a:t>
            </a:r>
            <a:r>
              <a:rPr lang="en-US" altLang="en-US" sz="2000" i="1" baseline="-25000">
                <a:latin typeface="Calibri" charset="0"/>
                <a:cs typeface="Optima" charset="0"/>
              </a:rPr>
              <a:t>new</a:t>
            </a:r>
            <a:r>
              <a:rPr lang="en-US" altLang="en-US" sz="2000" i="1">
                <a:latin typeface="Calibri" charset="0"/>
                <a:cs typeface="Optima" charset="0"/>
              </a:rPr>
              <a:t> 	= ExTime</a:t>
            </a:r>
            <a:r>
              <a:rPr lang="en-US" altLang="en-US" sz="2000" i="1" baseline="-25000">
                <a:latin typeface="Calibri" charset="0"/>
                <a:cs typeface="Optima" charset="0"/>
              </a:rPr>
              <a:t>old</a:t>
            </a:r>
            <a:r>
              <a:rPr lang="en-US" altLang="en-US" sz="2000" i="1">
                <a:latin typeface="Calibri" charset="0"/>
                <a:cs typeface="Optima" charset="0"/>
              </a:rPr>
              <a:t> * [(1 – p) + p/s]              </a:t>
            </a:r>
          </a:p>
          <a:p>
            <a:pPr eaLnBrk="1" hangingPunct="1">
              <a:buFont typeface="Times" charset="0"/>
              <a:buNone/>
            </a:pPr>
            <a:r>
              <a:rPr lang="en-US" altLang="en-US" sz="2000" i="1">
                <a:latin typeface="Calibri" charset="0"/>
                <a:cs typeface="Optima" charset="0"/>
              </a:rPr>
              <a:t>                           	= ExTime</a:t>
            </a:r>
            <a:r>
              <a:rPr lang="en-US" altLang="en-US" sz="2000" i="1" baseline="-25000">
                <a:latin typeface="Calibri" charset="0"/>
                <a:cs typeface="Optima" charset="0"/>
              </a:rPr>
              <a:t>old </a:t>
            </a:r>
            <a:r>
              <a:rPr lang="en-US" altLang="en-US" sz="2000" i="1">
                <a:latin typeface="Calibri" charset="0"/>
                <a:cs typeface="Optima" charset="0"/>
              </a:rPr>
              <a:t>* (0.9 + 0.1/2) </a:t>
            </a:r>
          </a:p>
          <a:p>
            <a:pPr eaLnBrk="1" hangingPunct="1">
              <a:buFont typeface="Times" charset="0"/>
              <a:buNone/>
            </a:pPr>
            <a:r>
              <a:rPr lang="en-US" altLang="en-US" sz="2000" i="1">
                <a:latin typeface="Calibri" charset="0"/>
                <a:cs typeface="Optima" charset="0"/>
              </a:rPr>
              <a:t>                          	= ExTime</a:t>
            </a:r>
            <a:r>
              <a:rPr lang="en-US" altLang="en-US" sz="2000" i="1" baseline="-25000">
                <a:latin typeface="Calibri" charset="0"/>
                <a:cs typeface="Optima" charset="0"/>
              </a:rPr>
              <a:t>old  </a:t>
            </a:r>
            <a:r>
              <a:rPr lang="en-US" altLang="en-US" sz="2000" i="1">
                <a:latin typeface="Calibri" charset="0"/>
                <a:cs typeface="Optima" charset="0"/>
              </a:rPr>
              <a:t>* 0.95</a:t>
            </a:r>
          </a:p>
          <a:p>
            <a:pPr eaLnBrk="1" hangingPunct="1">
              <a:buFont typeface="Times" charset="0"/>
              <a:buNone/>
            </a:pPr>
            <a:r>
              <a:rPr lang="en-US" altLang="en-US" sz="2400" i="1">
                <a:solidFill>
                  <a:srgbClr val="1822CD"/>
                </a:solidFill>
                <a:latin typeface="Calibri" charset="0"/>
                <a:cs typeface="Optima" charset="0"/>
              </a:rPr>
              <a:t>         </a:t>
            </a:r>
          </a:p>
          <a:p>
            <a:pPr eaLnBrk="1" hangingPunct="1">
              <a:buFont typeface="Times" charset="0"/>
              <a:buNone/>
            </a:pPr>
            <a:r>
              <a:rPr lang="en-US" altLang="en-US" sz="2400" i="1">
                <a:solidFill>
                  <a:srgbClr val="000000"/>
                </a:solidFill>
                <a:latin typeface="Calibri" charset="0"/>
                <a:cs typeface="Optima" charset="0"/>
              </a:rPr>
              <a:t>         </a:t>
            </a:r>
            <a:r>
              <a:rPr lang="en-US" altLang="en-US" sz="2000" i="1">
                <a:solidFill>
                  <a:srgbClr val="000000"/>
                </a:solidFill>
                <a:latin typeface="Calibri" charset="0"/>
                <a:cs typeface="Optima" charset="0"/>
              </a:rPr>
              <a:t>Speedup = 1/0.95 = 1.053</a:t>
            </a:r>
          </a:p>
          <a:p>
            <a:pPr eaLnBrk="1" hangingPunct="1">
              <a:buFont typeface="Times" charset="0"/>
              <a:buNone/>
            </a:pPr>
            <a:endParaRPr lang="en-US" altLang="en-US" sz="2000">
              <a:solidFill>
                <a:srgbClr val="000000"/>
              </a:solidFill>
              <a:latin typeface="Candara" charset="0"/>
              <a:cs typeface="Optima" charset="0"/>
            </a:endParaRPr>
          </a:p>
          <a:p>
            <a:pPr eaLnBrk="1" hangingPunct="1">
              <a:buFont typeface="Times" charset="0"/>
              <a:buNone/>
            </a:pPr>
            <a:endParaRPr lang="en-US" altLang="en-US">
              <a:solidFill>
                <a:srgbClr val="000000"/>
              </a:solidFill>
              <a:latin typeface="Candara" charset="0"/>
              <a:cs typeface="Optima" charset="0"/>
            </a:endParaRPr>
          </a:p>
          <a:p>
            <a:pPr eaLnBrk="1" hangingPunct="1">
              <a:buFont typeface="Times" charset="0"/>
              <a:buNone/>
            </a:pPr>
            <a:endParaRPr lang="en-US" altLang="en-US">
              <a:latin typeface="Optima" charset="0"/>
              <a:cs typeface="Optima"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pPr eaLnBrk="1" hangingPunct="1"/>
            <a:r>
              <a:rPr lang="en-US" altLang="en-US">
                <a:latin typeface="Optima" charset="0"/>
                <a:cs typeface="Optima" charset="0"/>
              </a:rPr>
              <a:t>Amdahl’</a:t>
            </a:r>
            <a:r>
              <a:rPr lang="en-US" altLang="ja-JP">
                <a:latin typeface="Optima" charset="0"/>
                <a:cs typeface="Optima" charset="0"/>
              </a:rPr>
              <a:t>s Law</a:t>
            </a:r>
            <a:endParaRPr lang="en-US" altLang="en-US">
              <a:latin typeface="Optima" charset="0"/>
              <a:cs typeface="Optima" charset="0"/>
            </a:endParaRPr>
          </a:p>
        </p:txBody>
      </p:sp>
      <p:sp>
        <p:nvSpPr>
          <p:cNvPr id="3" name="Content Placeholder 2"/>
          <p:cNvSpPr>
            <a:spLocks noGrp="1"/>
          </p:cNvSpPr>
          <p:nvPr>
            <p:ph idx="1"/>
          </p:nvPr>
        </p:nvSpPr>
        <p:spPr>
          <a:xfrm>
            <a:off x="457200" y="1219200"/>
            <a:ext cx="7956550" cy="4819650"/>
          </a:xfrm>
        </p:spPr>
        <p:txBody>
          <a:bodyPr/>
          <a:lstStyle/>
          <a:p>
            <a:pPr algn="ctr" eaLnBrk="1" hangingPunct="1">
              <a:buFont typeface="Times" charset="0"/>
              <a:buNone/>
            </a:pPr>
            <a:endParaRPr lang="en-US" altLang="en-US" b="1" i="1">
              <a:latin typeface="Optima" charset="0"/>
              <a:cs typeface="Optima" charset="0"/>
            </a:endParaRPr>
          </a:p>
          <a:p>
            <a:pPr algn="ctr" eaLnBrk="1" hangingPunct="1">
              <a:buFont typeface="Times" charset="0"/>
              <a:buNone/>
            </a:pPr>
            <a:r>
              <a:rPr lang="en-US" altLang="en-US" b="1" i="1">
                <a:solidFill>
                  <a:schemeClr val="tx2"/>
                </a:solidFill>
                <a:latin typeface="Optima" charset="0"/>
                <a:cs typeface="Optima" charset="0"/>
              </a:rPr>
              <a:t>Achievable speedup is  bounded by the amount that  the improved feature is used</a:t>
            </a:r>
          </a:p>
          <a:p>
            <a:pPr algn="ctr" eaLnBrk="1" hangingPunct="1">
              <a:buFont typeface="Times" charset="0"/>
              <a:buNone/>
            </a:pPr>
            <a:endParaRPr lang="en-US" altLang="en-US" b="1" i="1">
              <a:latin typeface="Optima" charset="0"/>
              <a:cs typeface="Optima" charset="0"/>
            </a:endParaRPr>
          </a:p>
          <a:p>
            <a:pPr eaLnBrk="1" hangingPunct="1">
              <a:buFont typeface="Times" charset="0"/>
              <a:buNone/>
            </a:pPr>
            <a:r>
              <a:rPr lang="en-US" altLang="en-US">
                <a:latin typeface="Optima" charset="0"/>
                <a:cs typeface="Optima" charset="0"/>
              </a:rPr>
              <a:t>Implications?</a:t>
            </a:r>
          </a:p>
          <a:p>
            <a:pPr lvl="1" eaLnBrk="1" hangingPunct="1"/>
            <a:endParaRPr lang="en-US" altLang="en-US">
              <a:latin typeface="Optima" charset="0"/>
              <a:cs typeface="Optima" charset="0"/>
            </a:endParaRPr>
          </a:p>
          <a:p>
            <a:pPr lvl="1" algn="ctr" eaLnBrk="1" hangingPunct="1">
              <a:buFont typeface="Times" charset="0"/>
              <a:buNone/>
            </a:pPr>
            <a:r>
              <a:rPr lang="en-US" altLang="en-US" sz="2800" b="1" i="1">
                <a:latin typeface="Optima" charset="0"/>
                <a:cs typeface="Optima" charset="0"/>
              </a:rPr>
              <a:t>To get most bang for your buck make the common case fast</a:t>
            </a:r>
          </a:p>
          <a:p>
            <a:pPr eaLnBrk="1" hangingPunct="1"/>
            <a:endParaRPr lang="en-US" altLang="en-US">
              <a:latin typeface="Optima" charset="0"/>
              <a:cs typeface="Optima" charset="0"/>
            </a:endParaRPr>
          </a:p>
          <a:p>
            <a:pPr eaLnBrk="1" hangingPunct="1"/>
            <a:endParaRPr lang="en-US" altLang="en-US" b="1" i="1">
              <a:latin typeface="Optima" charset="0"/>
              <a:cs typeface="Optima" charset="0"/>
            </a:endParaRPr>
          </a:p>
          <a:p>
            <a:pPr eaLnBrk="1" hangingPunct="1"/>
            <a:endParaRPr lang="en-US" altLang="en-US">
              <a:latin typeface="Optima" charset="0"/>
              <a:cs typeface="Optima" charset="0"/>
            </a:endParaRPr>
          </a:p>
        </p:txBody>
      </p:sp>
      <p:pic>
        <p:nvPicPr>
          <p:cNvPr id="81923" name="Picture 3" descr="imgres.jpeg"/>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383463" y="2406650"/>
            <a:ext cx="1216025" cy="15208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5" name="Picture 4" descr="imgres.jpeg"/>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484938" y="4791075"/>
            <a:ext cx="2228850" cy="16986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ISA</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Harvard Architecture</a:t>
            </a:r>
            <a:endParaRPr lang="en-US" dirty="0"/>
          </a:p>
        </p:txBody>
      </p:sp>
      <p:pic>
        <p:nvPicPr>
          <p:cNvPr id="4" name="Content Placeholder 3" descr="Screen Shot 2018-01-22 at 9.29.03 PM.png"/>
          <p:cNvPicPr>
            <a:picLocks noGrp="1" noChangeAspect="1"/>
          </p:cNvPicPr>
          <p:nvPr>
            <p:ph idx="1"/>
          </p:nvPr>
        </p:nvPicPr>
        <p:blipFill>
          <a:blip r:embed="rId2"/>
          <a:stretch>
            <a:fillRect/>
          </a:stretch>
        </p:blipFill>
        <p:spPr>
          <a:xfrm>
            <a:off x="493130" y="1219200"/>
            <a:ext cx="8157739" cy="5105400"/>
          </a:xfr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685800" y="117475"/>
            <a:ext cx="7772400" cy="796925"/>
          </a:xfrm>
        </p:spPr>
        <p:txBody>
          <a:bodyPr/>
          <a:lstStyle/>
          <a:p>
            <a:pPr eaLnBrk="1" hangingPunct="1"/>
            <a:r>
              <a:rPr lang="en-US" altLang="en-US">
                <a:latin typeface="Optima" charset="0"/>
                <a:ea typeface="ＭＳ Ｐゴシック" charset="-128"/>
                <a:cs typeface="Optima" charset="0"/>
              </a:rPr>
              <a:t>Classic Von Neumann Architecture</a:t>
            </a:r>
          </a:p>
        </p:txBody>
      </p:sp>
      <p:sp>
        <p:nvSpPr>
          <p:cNvPr id="40962" name="Oval 17"/>
          <p:cNvSpPr>
            <a:spLocks noChangeArrowheads="1"/>
          </p:cNvSpPr>
          <p:nvPr/>
        </p:nvSpPr>
        <p:spPr bwMode="auto">
          <a:xfrm>
            <a:off x="457200" y="1371600"/>
            <a:ext cx="1066800" cy="1066800"/>
          </a:xfrm>
          <a:prstGeom prst="ellipse">
            <a:avLst/>
          </a:prstGeom>
          <a:solidFill>
            <a:srgbClr val="CCFFCC"/>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a:solidFill>
                  <a:schemeClr val="tx1"/>
                </a:solidFill>
                <a:latin typeface="Calibri" charset="0"/>
              </a:rPr>
              <a:t>Input</a:t>
            </a:r>
          </a:p>
          <a:p>
            <a:pPr algn="ctr"/>
            <a:r>
              <a:rPr lang="en-US" altLang="en-US" sz="1400">
                <a:solidFill>
                  <a:schemeClr val="tx1"/>
                </a:solidFill>
                <a:latin typeface="Calibri" charset="0"/>
              </a:rPr>
              <a:t>Device</a:t>
            </a:r>
          </a:p>
        </p:txBody>
      </p:sp>
      <p:sp>
        <p:nvSpPr>
          <p:cNvPr id="40963" name="Oval 18"/>
          <p:cNvSpPr>
            <a:spLocks noChangeArrowheads="1"/>
          </p:cNvSpPr>
          <p:nvPr/>
        </p:nvSpPr>
        <p:spPr bwMode="auto">
          <a:xfrm>
            <a:off x="7239000" y="5181600"/>
            <a:ext cx="1066800" cy="1066800"/>
          </a:xfrm>
          <a:prstGeom prst="ellipse">
            <a:avLst/>
          </a:prstGeom>
          <a:solidFill>
            <a:srgbClr val="CCFFCC"/>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a:solidFill>
                  <a:schemeClr val="tx1"/>
                </a:solidFill>
                <a:latin typeface="Calibri" charset="0"/>
              </a:rPr>
              <a:t>Output</a:t>
            </a:r>
          </a:p>
          <a:p>
            <a:pPr algn="ctr"/>
            <a:r>
              <a:rPr lang="en-US" altLang="en-US" sz="1400">
                <a:solidFill>
                  <a:schemeClr val="tx1"/>
                </a:solidFill>
                <a:latin typeface="Calibri" charset="0"/>
              </a:rPr>
              <a:t>Device</a:t>
            </a:r>
          </a:p>
        </p:txBody>
      </p:sp>
      <p:grpSp>
        <p:nvGrpSpPr>
          <p:cNvPr id="4" name="Group 20"/>
          <p:cNvGrpSpPr>
            <a:grpSpLocks/>
          </p:cNvGrpSpPr>
          <p:nvPr/>
        </p:nvGrpSpPr>
        <p:grpSpPr bwMode="auto">
          <a:xfrm>
            <a:off x="2057400" y="2209800"/>
            <a:ext cx="4953000" cy="2438400"/>
            <a:chOff x="1600200" y="2209800"/>
            <a:chExt cx="5638800" cy="2438400"/>
          </a:xfrm>
        </p:grpSpPr>
        <p:sp>
          <p:nvSpPr>
            <p:cNvPr id="2" name="Rounded Rectangle 22"/>
            <p:cNvSpPr>
              <a:spLocks noChangeArrowheads="1"/>
            </p:cNvSpPr>
            <p:nvPr/>
          </p:nvSpPr>
          <p:spPr bwMode="auto">
            <a:xfrm>
              <a:off x="5181600" y="2895600"/>
              <a:ext cx="1828800" cy="990600"/>
            </a:xfrm>
            <a:prstGeom prst="roundRect">
              <a:avLst>
                <a:gd name="adj" fmla="val 16667"/>
              </a:avLst>
            </a:prstGeom>
            <a:solidFill>
              <a:srgbClr val="FBFFB8"/>
            </a:solidFill>
            <a:ln w="9525">
              <a:noFill/>
              <a:round/>
              <a:headEnd/>
              <a:tailEnd/>
            </a:ln>
            <a:scene3d>
              <a:camera prst="orthographicFront"/>
              <a:lightRig rig="threePt" dir="t">
                <a:rot lat="0" lon="0" rev="4380000"/>
              </a:lightRig>
            </a:scene3d>
            <a:sp3d contourW="12700">
              <a:bevelT/>
              <a:bevelB/>
              <a:contourClr>
                <a:srgbClr val="FFFF00"/>
              </a:contourClr>
            </a:sp3d>
          </p:spPr>
          <p:txBody>
            <a:bodyPr anchor="ctr"/>
            <a:lstStyle/>
            <a:p>
              <a:pPr algn="ctr" eaLnBrk="0" hangingPunct="0">
                <a:defRPr/>
              </a:pPr>
              <a:r>
                <a:rPr lang="en-US" dirty="0">
                  <a:solidFill>
                    <a:schemeClr val="tx1"/>
                  </a:solidFill>
                  <a:latin typeface="Calibri"/>
                  <a:ea typeface="Optima" charset="0"/>
                  <a:cs typeface="Calibri"/>
                </a:rPr>
                <a:t>CPU</a:t>
              </a:r>
            </a:p>
          </p:txBody>
        </p:sp>
        <p:sp>
          <p:nvSpPr>
            <p:cNvPr id="3" name="Rounded Rectangle 23"/>
            <p:cNvSpPr>
              <a:spLocks noChangeArrowheads="1"/>
            </p:cNvSpPr>
            <p:nvPr/>
          </p:nvSpPr>
          <p:spPr bwMode="auto">
            <a:xfrm>
              <a:off x="1828800" y="2514600"/>
              <a:ext cx="1524000" cy="1905000"/>
            </a:xfrm>
            <a:prstGeom prst="roundRect">
              <a:avLst>
                <a:gd name="adj" fmla="val 16667"/>
              </a:avLst>
            </a:prstGeom>
            <a:solidFill>
              <a:srgbClr val="FBFFB8"/>
            </a:solidFill>
            <a:ln w="9525">
              <a:noFill/>
              <a:round/>
              <a:headEnd/>
              <a:tailEnd/>
            </a:ln>
            <a:scene3d>
              <a:camera prst="orthographicFront"/>
              <a:lightRig rig="threePt" dir="t">
                <a:rot lat="0" lon="0" rev="4380000"/>
              </a:lightRig>
            </a:scene3d>
            <a:sp3d contourW="12700">
              <a:bevelT/>
              <a:bevelB/>
              <a:contourClr>
                <a:srgbClr val="FFFF00"/>
              </a:contourClr>
            </a:sp3d>
          </p:spPr>
          <p:txBody>
            <a:bodyPr anchor="ctr">
              <a:sp3d/>
            </a:bodyPr>
            <a:lstStyle>
              <a:lvl1pPr eaLnBrk="0" hangingPunct="0">
                <a:defRPr sz="2400">
                  <a:solidFill>
                    <a:schemeClr val="accent1"/>
                  </a:solidFill>
                  <a:latin typeface="Arial" charset="0"/>
                  <a:ea typeface="ＭＳ Ｐゴシック" charset="0"/>
                  <a:cs typeface="ＭＳ Ｐゴシック" charset="0"/>
                </a:defRPr>
              </a:lvl1pPr>
              <a:lvl2pPr marL="37931725" indent="-37474525" eaLnBrk="0" hangingPunct="0">
                <a:defRPr sz="2400">
                  <a:solidFill>
                    <a:schemeClr val="accent1"/>
                  </a:solidFill>
                  <a:latin typeface="Arial" charset="0"/>
                  <a:ea typeface="ＭＳ Ｐゴシック" charset="0"/>
                </a:defRPr>
              </a:lvl2pPr>
              <a:lvl3pPr eaLnBrk="0" hangingPunct="0">
                <a:defRPr sz="2400">
                  <a:solidFill>
                    <a:schemeClr val="accent1"/>
                  </a:solidFill>
                  <a:latin typeface="Arial" charset="0"/>
                  <a:ea typeface="ＭＳ Ｐゴシック" charset="0"/>
                </a:defRPr>
              </a:lvl3pPr>
              <a:lvl4pPr eaLnBrk="0" hangingPunct="0">
                <a:defRPr sz="2400">
                  <a:solidFill>
                    <a:schemeClr val="accent1"/>
                  </a:solidFill>
                  <a:latin typeface="Arial" charset="0"/>
                  <a:ea typeface="ＭＳ Ｐゴシック" charset="0"/>
                </a:defRPr>
              </a:lvl4pPr>
              <a:lvl5pPr eaLnBrk="0" hangingPunct="0">
                <a:defRPr sz="2400">
                  <a:solidFill>
                    <a:schemeClr val="accent1"/>
                  </a:solidFill>
                  <a:latin typeface="Arial" charset="0"/>
                  <a:ea typeface="ＭＳ Ｐゴシック" charset="0"/>
                </a:defRPr>
              </a:lvl5pPr>
              <a:lvl6pPr marL="457200" eaLnBrk="0" fontAlgn="base" hangingPunct="0">
                <a:spcBef>
                  <a:spcPct val="0"/>
                </a:spcBef>
                <a:spcAft>
                  <a:spcPct val="0"/>
                </a:spcAft>
                <a:defRPr sz="2400">
                  <a:solidFill>
                    <a:schemeClr val="accent1"/>
                  </a:solidFill>
                  <a:latin typeface="Arial" charset="0"/>
                  <a:ea typeface="ＭＳ Ｐゴシック" charset="0"/>
                </a:defRPr>
              </a:lvl6pPr>
              <a:lvl7pPr marL="914400" eaLnBrk="0" fontAlgn="base" hangingPunct="0">
                <a:spcBef>
                  <a:spcPct val="0"/>
                </a:spcBef>
                <a:spcAft>
                  <a:spcPct val="0"/>
                </a:spcAft>
                <a:defRPr sz="2400">
                  <a:solidFill>
                    <a:schemeClr val="accent1"/>
                  </a:solidFill>
                  <a:latin typeface="Arial" charset="0"/>
                  <a:ea typeface="ＭＳ Ｐゴシック" charset="0"/>
                </a:defRPr>
              </a:lvl7pPr>
              <a:lvl8pPr marL="1371600" eaLnBrk="0" fontAlgn="base" hangingPunct="0">
                <a:spcBef>
                  <a:spcPct val="0"/>
                </a:spcBef>
                <a:spcAft>
                  <a:spcPct val="0"/>
                </a:spcAft>
                <a:defRPr sz="2400">
                  <a:solidFill>
                    <a:schemeClr val="accent1"/>
                  </a:solidFill>
                  <a:latin typeface="Arial" charset="0"/>
                  <a:ea typeface="ＭＳ Ｐゴシック" charset="0"/>
                </a:defRPr>
              </a:lvl8pPr>
              <a:lvl9pPr marL="1828800" eaLnBrk="0" fontAlgn="base" hangingPunct="0">
                <a:spcBef>
                  <a:spcPct val="0"/>
                </a:spcBef>
                <a:spcAft>
                  <a:spcPct val="0"/>
                </a:spcAft>
                <a:defRPr sz="2400">
                  <a:solidFill>
                    <a:schemeClr val="accent1"/>
                  </a:solidFill>
                  <a:latin typeface="Arial" charset="0"/>
                  <a:ea typeface="ＭＳ Ｐゴシック" charset="0"/>
                </a:defRPr>
              </a:lvl9pPr>
            </a:lstStyle>
            <a:p>
              <a:pPr algn="ctr">
                <a:defRPr/>
              </a:pPr>
              <a:r>
                <a:rPr lang="en-US" sz="2000" dirty="0" smtClean="0">
                  <a:solidFill>
                    <a:schemeClr val="tx1"/>
                  </a:solidFill>
                  <a:latin typeface="Calibri"/>
                  <a:cs typeface="Calibri"/>
                </a:rPr>
                <a:t/>
              </a:r>
              <a:br>
                <a:rPr lang="en-US" sz="2000" dirty="0" smtClean="0">
                  <a:solidFill>
                    <a:schemeClr val="tx1"/>
                  </a:solidFill>
                  <a:latin typeface="Calibri"/>
                  <a:cs typeface="Calibri"/>
                </a:rPr>
              </a:br>
              <a:r>
                <a:rPr lang="en-US" sz="2000" dirty="0" smtClean="0">
                  <a:solidFill>
                    <a:schemeClr val="tx1"/>
                  </a:solidFill>
                  <a:latin typeface="Calibri"/>
                  <a:cs typeface="Calibri"/>
                </a:rPr>
                <a:t>Memory</a:t>
              </a:r>
            </a:p>
            <a:p>
              <a:pPr algn="ctr">
                <a:defRPr/>
              </a:pPr>
              <a:endParaRPr lang="en-US" sz="2000" dirty="0" smtClean="0">
                <a:solidFill>
                  <a:schemeClr val="tx1"/>
                </a:solidFill>
                <a:latin typeface="Calibri"/>
                <a:cs typeface="Calibri"/>
              </a:endParaRPr>
            </a:p>
          </p:txBody>
        </p:sp>
        <p:cxnSp>
          <p:nvCxnSpPr>
            <p:cNvPr id="40971" name="Straight Arrow Connector 27"/>
            <p:cNvCxnSpPr>
              <a:cxnSpLocks noChangeShapeType="1"/>
            </p:cNvCxnSpPr>
            <p:nvPr/>
          </p:nvCxnSpPr>
          <p:spPr bwMode="auto">
            <a:xfrm>
              <a:off x="3581400" y="3352800"/>
              <a:ext cx="1524000" cy="1588"/>
            </a:xfrm>
            <a:prstGeom prst="straightConnector1">
              <a:avLst/>
            </a:prstGeom>
            <a:noFill/>
            <a:ln w="57150">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cxnSp>
          <p:nvCxnSpPr>
            <p:cNvPr id="40972" name="Straight Arrow Connector 29"/>
            <p:cNvCxnSpPr>
              <a:cxnSpLocks noChangeShapeType="1"/>
            </p:cNvCxnSpPr>
            <p:nvPr/>
          </p:nvCxnSpPr>
          <p:spPr bwMode="auto">
            <a:xfrm rot="10800000">
              <a:off x="3581400" y="3581400"/>
              <a:ext cx="1447800" cy="1588"/>
            </a:xfrm>
            <a:prstGeom prst="straightConnector1">
              <a:avLst/>
            </a:prstGeom>
            <a:noFill/>
            <a:ln w="57150">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sp>
          <p:nvSpPr>
            <p:cNvPr id="40973" name="Rounded Rectangle 19"/>
            <p:cNvSpPr>
              <a:spLocks noChangeArrowheads="1"/>
            </p:cNvSpPr>
            <p:nvPr/>
          </p:nvSpPr>
          <p:spPr bwMode="auto">
            <a:xfrm>
              <a:off x="1600200" y="2209800"/>
              <a:ext cx="5638800" cy="2438400"/>
            </a:xfrm>
            <a:prstGeom prst="roundRect">
              <a:avLst>
                <a:gd name="adj" fmla="val 16667"/>
              </a:avLst>
            </a:prstGeom>
            <a:noFill/>
            <a:ln w="31750">
              <a:solidFill>
                <a:schemeClr val="accent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endParaRPr lang="en-US" altLang="en-US">
                <a:solidFill>
                  <a:schemeClr val="tx1"/>
                </a:solidFill>
                <a:latin typeface="Calibri" charset="0"/>
              </a:endParaRPr>
            </a:p>
          </p:txBody>
        </p:sp>
      </p:grpSp>
      <p:cxnSp>
        <p:nvCxnSpPr>
          <p:cNvPr id="40965" name="Shape 24"/>
          <p:cNvCxnSpPr>
            <a:cxnSpLocks noChangeShapeType="1"/>
            <a:stCxn id="40962" idx="4"/>
            <a:endCxn id="40973" idx="1"/>
          </p:cNvCxnSpPr>
          <p:nvPr/>
        </p:nvCxnSpPr>
        <p:spPr bwMode="auto">
          <a:xfrm rot="16200000" flipH="1">
            <a:off x="1028700" y="2400300"/>
            <a:ext cx="990600" cy="1066800"/>
          </a:xfrm>
          <a:prstGeom prst="curvedConnector2">
            <a:avLst/>
          </a:prstGeom>
          <a:noFill/>
          <a:ln w="25400">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cxnSp>
        <p:nvCxnSpPr>
          <p:cNvPr id="40966" name="Shape 26"/>
          <p:cNvCxnSpPr>
            <a:cxnSpLocks noChangeShapeType="1"/>
            <a:stCxn id="40973" idx="2"/>
            <a:endCxn id="40963" idx="2"/>
          </p:cNvCxnSpPr>
          <p:nvPr/>
        </p:nvCxnSpPr>
        <p:spPr bwMode="auto">
          <a:xfrm rot="16200000" flipH="1">
            <a:off x="5353050" y="3829050"/>
            <a:ext cx="1066800" cy="2705100"/>
          </a:xfrm>
          <a:prstGeom prst="curvedConnector2">
            <a:avLst/>
          </a:prstGeom>
          <a:noFill/>
          <a:ln w="25400">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 Shot 2018-09-26 at 8.48.57 PM.png"/>
          <p:cNvPicPr>
            <a:picLocks noGrp="1" noChangeAspect="1"/>
          </p:cNvPicPr>
          <p:nvPr>
            <p:ph idx="1"/>
          </p:nvPr>
        </p:nvPicPr>
        <p:blipFill>
          <a:blip r:embed="rId2"/>
          <a:stretch>
            <a:fillRect/>
          </a:stretch>
        </p:blipFill>
        <p:spPr>
          <a:xfrm>
            <a:off x="872293" y="1219200"/>
            <a:ext cx="7399413" cy="5105400"/>
          </a:xfr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altLang="en-US" dirty="0">
                <a:solidFill>
                  <a:srgbClr val="FF0000"/>
                </a:solidFill>
                <a:latin typeface="Optima" charset="0"/>
                <a:ea typeface="ＭＳ Ｐゴシック" charset="-128"/>
                <a:cs typeface="Optima" charset="0"/>
              </a:rPr>
              <a:t>ISA Design Goals</a:t>
            </a:r>
          </a:p>
        </p:txBody>
      </p:sp>
      <p:grpSp>
        <p:nvGrpSpPr>
          <p:cNvPr id="2" name="Group 46"/>
          <p:cNvGrpSpPr>
            <a:grpSpLocks/>
          </p:cNvGrpSpPr>
          <p:nvPr/>
        </p:nvGrpSpPr>
        <p:grpSpPr bwMode="auto">
          <a:xfrm>
            <a:off x="3124200" y="2041525"/>
            <a:ext cx="2819400" cy="396875"/>
            <a:chOff x="3124200" y="2068512"/>
            <a:chExt cx="2819400" cy="395804"/>
          </a:xfrm>
        </p:grpSpPr>
        <p:sp>
          <p:nvSpPr>
            <p:cNvPr id="41987" name="Rectangle 3"/>
            <p:cNvSpPr>
              <a:spLocks noChangeArrowheads="1"/>
            </p:cNvSpPr>
            <p:nvPr/>
          </p:nvSpPr>
          <p:spPr bwMode="auto">
            <a:xfrm>
              <a:off x="3124200" y="2133424"/>
              <a:ext cx="2819400" cy="278646"/>
            </a:xfrm>
            <a:prstGeom prst="rect">
              <a:avLst/>
            </a:prstGeom>
            <a:solidFill>
              <a:schemeClr val="bg1">
                <a:lumMod val="90000"/>
              </a:schemeClr>
            </a:solidFill>
            <a:ln w="12700">
              <a:solidFill>
                <a:schemeClr val="tx1"/>
              </a:solidFill>
              <a:miter lim="800000"/>
              <a:headEnd/>
              <a:tailEnd/>
            </a:ln>
          </p:spPr>
          <p:txBody>
            <a:bodyPr wrap="none" anchor="ctr"/>
            <a:lstStyle/>
            <a:p>
              <a:pPr algn="ctr" eaLnBrk="0" hangingPunct="0">
                <a:defRPr/>
              </a:pPr>
              <a:endParaRPr lang="en-US" sz="1800">
                <a:solidFill>
                  <a:srgbClr val="000000"/>
                </a:solidFill>
                <a:latin typeface="Calibri"/>
                <a:ea typeface="Optima" charset="0"/>
                <a:cs typeface="Calibri"/>
              </a:endParaRPr>
            </a:p>
          </p:txBody>
        </p:sp>
        <p:sp>
          <p:nvSpPr>
            <p:cNvPr id="47122" name="Text Box 4"/>
            <p:cNvSpPr txBox="1">
              <a:spLocks noChangeArrowheads="1"/>
            </p:cNvSpPr>
            <p:nvPr/>
          </p:nvSpPr>
          <p:spPr bwMode="auto">
            <a:xfrm>
              <a:off x="3276600" y="2082800"/>
              <a:ext cx="47309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a:solidFill>
                    <a:srgbClr val="000000"/>
                  </a:solidFill>
                  <a:latin typeface="Calibri" charset="0"/>
                </a:rPr>
                <a:t>Op</a:t>
              </a:r>
            </a:p>
          </p:txBody>
        </p:sp>
        <p:sp>
          <p:nvSpPr>
            <p:cNvPr id="47123" name="Text Box 5"/>
            <p:cNvSpPr txBox="1">
              <a:spLocks noChangeArrowheads="1"/>
            </p:cNvSpPr>
            <p:nvPr/>
          </p:nvSpPr>
          <p:spPr bwMode="auto">
            <a:xfrm>
              <a:off x="3962400" y="2068512"/>
              <a:ext cx="762000" cy="369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a:solidFill>
                    <a:srgbClr val="000000"/>
                  </a:solidFill>
                  <a:latin typeface="Calibri" charset="0"/>
                </a:rPr>
                <a:t>Mode</a:t>
              </a:r>
            </a:p>
          </p:txBody>
        </p:sp>
        <p:sp>
          <p:nvSpPr>
            <p:cNvPr id="47124" name="Text Box 6"/>
            <p:cNvSpPr txBox="1">
              <a:spLocks noChangeArrowheads="1"/>
            </p:cNvSpPr>
            <p:nvPr/>
          </p:nvSpPr>
          <p:spPr bwMode="auto">
            <a:xfrm>
              <a:off x="4867275" y="2095500"/>
              <a:ext cx="382136" cy="36881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a:solidFill>
                    <a:srgbClr val="000000"/>
                  </a:solidFill>
                  <a:latin typeface="Calibri" charset="0"/>
                </a:rPr>
                <a:t>r1</a:t>
              </a:r>
            </a:p>
          </p:txBody>
        </p:sp>
        <p:sp>
          <p:nvSpPr>
            <p:cNvPr id="47125" name="Text Box 7"/>
            <p:cNvSpPr txBox="1">
              <a:spLocks noChangeArrowheads="1"/>
            </p:cNvSpPr>
            <p:nvPr/>
          </p:nvSpPr>
          <p:spPr bwMode="auto">
            <a:xfrm>
              <a:off x="5410200" y="2095500"/>
              <a:ext cx="382136" cy="36881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a:solidFill>
                    <a:srgbClr val="000000"/>
                  </a:solidFill>
                  <a:latin typeface="Calibri" charset="0"/>
                </a:rPr>
                <a:t>r2</a:t>
              </a:r>
            </a:p>
          </p:txBody>
        </p:sp>
        <p:sp>
          <p:nvSpPr>
            <p:cNvPr id="47126" name="Line 8"/>
            <p:cNvSpPr>
              <a:spLocks noChangeShapeType="1"/>
            </p:cNvSpPr>
            <p:nvPr/>
          </p:nvSpPr>
          <p:spPr bwMode="auto">
            <a:xfrm>
              <a:off x="3962400" y="2146300"/>
              <a:ext cx="0" cy="279400"/>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47127" name="Line 9"/>
            <p:cNvSpPr>
              <a:spLocks noChangeShapeType="1"/>
            </p:cNvSpPr>
            <p:nvPr/>
          </p:nvSpPr>
          <p:spPr bwMode="auto">
            <a:xfrm>
              <a:off x="4800600" y="2143125"/>
              <a:ext cx="0" cy="282575"/>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47128" name="Line 10"/>
            <p:cNvSpPr>
              <a:spLocks noChangeShapeType="1"/>
            </p:cNvSpPr>
            <p:nvPr/>
          </p:nvSpPr>
          <p:spPr bwMode="auto">
            <a:xfrm>
              <a:off x="5334000" y="2133600"/>
              <a:ext cx="0" cy="282575"/>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grpSp>
      <p:sp>
        <p:nvSpPr>
          <p:cNvPr id="47107" name="Text Box 22"/>
          <p:cNvSpPr txBox="1">
            <a:spLocks noChangeArrowheads="1"/>
          </p:cNvSpPr>
          <p:nvPr/>
        </p:nvSpPr>
        <p:spPr bwMode="auto">
          <a:xfrm>
            <a:off x="1381125" y="4229100"/>
            <a:ext cx="184150" cy="369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endParaRPr lang="en-US" altLang="en-US" sz="1800">
              <a:solidFill>
                <a:srgbClr val="000000"/>
              </a:solidFill>
              <a:latin typeface="Calibri" charset="0"/>
            </a:endParaRPr>
          </a:p>
        </p:txBody>
      </p:sp>
      <p:sp>
        <p:nvSpPr>
          <p:cNvPr id="47108" name="Text Box 35"/>
          <p:cNvSpPr txBox="1">
            <a:spLocks noChangeArrowheads="1"/>
          </p:cNvSpPr>
          <p:nvPr/>
        </p:nvSpPr>
        <p:spPr bwMode="auto">
          <a:xfrm>
            <a:off x="3962400" y="1752600"/>
            <a:ext cx="1236663" cy="369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a:solidFill>
                  <a:srgbClr val="000000"/>
                </a:solidFill>
                <a:latin typeface="Calibri" charset="0"/>
              </a:rPr>
              <a:t>instruction</a:t>
            </a:r>
          </a:p>
        </p:txBody>
      </p:sp>
      <p:sp>
        <p:nvSpPr>
          <p:cNvPr id="41998" name="Text Box 36"/>
          <p:cNvSpPr txBox="1">
            <a:spLocks noChangeArrowheads="1"/>
          </p:cNvSpPr>
          <p:nvPr/>
        </p:nvSpPr>
        <p:spPr bwMode="auto">
          <a:xfrm>
            <a:off x="6553200" y="1219200"/>
            <a:ext cx="2032000" cy="1570038"/>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76200">
                <a:solidFill>
                  <a:srgbClr val="000000"/>
                </a:solidFill>
                <a:miter lim="800000"/>
                <a:headEnd/>
                <a:tailEnd/>
              </a14:hiddenLine>
            </a:ext>
          </a:extLst>
        </p:spPr>
        <p:txBody>
          <a:bodyPr>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600">
                <a:solidFill>
                  <a:srgbClr val="000000"/>
                </a:solidFill>
                <a:latin typeface="Calibri" charset="0"/>
              </a:rPr>
              <a:t>Data types</a:t>
            </a:r>
          </a:p>
          <a:p>
            <a:r>
              <a:rPr lang="en-US" altLang="en-US" sz="1600">
                <a:solidFill>
                  <a:srgbClr val="000000"/>
                </a:solidFill>
                <a:latin typeface="Calibri" charset="0"/>
              </a:rPr>
              <a:t>Operations</a:t>
            </a:r>
          </a:p>
          <a:p>
            <a:r>
              <a:rPr lang="en-US" altLang="en-US" sz="1600">
                <a:solidFill>
                  <a:srgbClr val="000000"/>
                </a:solidFill>
                <a:latin typeface="Calibri" charset="0"/>
              </a:rPr>
              <a:t>Interrupts/Events</a:t>
            </a:r>
          </a:p>
          <a:p>
            <a:r>
              <a:rPr lang="en-US" altLang="en-US" sz="1600">
                <a:solidFill>
                  <a:srgbClr val="000000"/>
                </a:solidFill>
                <a:latin typeface="Calibri" charset="0"/>
              </a:rPr>
              <a:t>Instruction formats</a:t>
            </a:r>
          </a:p>
          <a:p>
            <a:r>
              <a:rPr lang="en-US" altLang="en-US" sz="1600">
                <a:solidFill>
                  <a:srgbClr val="000000"/>
                </a:solidFill>
                <a:latin typeface="Calibri" charset="0"/>
              </a:rPr>
              <a:t>Addressing modes</a:t>
            </a:r>
          </a:p>
          <a:p>
            <a:r>
              <a:rPr lang="en-US" altLang="en-US" sz="1600">
                <a:solidFill>
                  <a:srgbClr val="000000"/>
                </a:solidFill>
                <a:latin typeface="Calibri" charset="0"/>
              </a:rPr>
              <a:t>…</a:t>
            </a:r>
          </a:p>
        </p:txBody>
      </p:sp>
      <p:sp>
        <p:nvSpPr>
          <p:cNvPr id="47110" name="Line 37"/>
          <p:cNvSpPr>
            <a:spLocks noChangeShapeType="1"/>
          </p:cNvSpPr>
          <p:nvPr/>
        </p:nvSpPr>
        <p:spPr bwMode="auto">
          <a:xfrm>
            <a:off x="3327400" y="3797300"/>
            <a:ext cx="2489200" cy="12700"/>
          </a:xfrm>
          <a:prstGeom prst="line">
            <a:avLst/>
          </a:prstGeom>
          <a:noFill/>
          <a:ln w="63500">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47111" name="Line 40"/>
          <p:cNvSpPr>
            <a:spLocks noChangeShapeType="1"/>
          </p:cNvSpPr>
          <p:nvPr/>
        </p:nvSpPr>
        <p:spPr bwMode="auto">
          <a:xfrm>
            <a:off x="4546600" y="2425700"/>
            <a:ext cx="0" cy="1308100"/>
          </a:xfrm>
          <a:prstGeom prst="line">
            <a:avLst/>
          </a:prstGeom>
          <a:noFill/>
          <a:ln w="63500">
            <a:solidFill>
              <a:schemeClr val="tx1"/>
            </a:solidFill>
            <a:round/>
            <a:headEnd/>
            <a:tailEnd type="arrow" w="lg"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42" name="Rounded Rectangle 23"/>
          <p:cNvSpPr>
            <a:spLocks noChangeArrowheads="1"/>
          </p:cNvSpPr>
          <p:nvPr/>
        </p:nvSpPr>
        <p:spPr bwMode="auto">
          <a:xfrm>
            <a:off x="1219200" y="2895600"/>
            <a:ext cx="1905000" cy="1828800"/>
          </a:xfrm>
          <a:prstGeom prst="roundRect">
            <a:avLst>
              <a:gd name="adj" fmla="val 16667"/>
            </a:avLst>
          </a:prstGeom>
          <a:solidFill>
            <a:srgbClr val="FBFFB8"/>
          </a:solidFill>
          <a:ln w="9525">
            <a:noFill/>
            <a:round/>
            <a:headEnd/>
            <a:tailEnd/>
          </a:ln>
          <a:scene3d>
            <a:camera prst="orthographicFront"/>
            <a:lightRig rig="threePt" dir="t">
              <a:rot lat="0" lon="0" rev="4380000"/>
            </a:lightRig>
          </a:scene3d>
          <a:sp3d contourW="12700">
            <a:bevelT/>
            <a:bevelB/>
            <a:contourClr>
              <a:srgbClr val="FFFF00"/>
            </a:contourClr>
          </a:sp3d>
        </p:spPr>
        <p:txBody>
          <a:bodyPr anchor="ctr"/>
          <a:lstStyle/>
          <a:p>
            <a:pPr algn="ctr" eaLnBrk="0" hangingPunct="0">
              <a:defRPr/>
            </a:pPr>
            <a:r>
              <a:rPr lang="en-US" dirty="0">
                <a:solidFill>
                  <a:schemeClr val="tx1"/>
                </a:solidFill>
                <a:latin typeface="Calibri"/>
                <a:ea typeface="Optima" charset="0"/>
                <a:cs typeface="Calibri"/>
              </a:rPr>
              <a:t>Machine</a:t>
            </a:r>
          </a:p>
          <a:p>
            <a:pPr algn="ctr" eaLnBrk="0" hangingPunct="0">
              <a:defRPr/>
            </a:pPr>
            <a:r>
              <a:rPr lang="en-US" dirty="0">
                <a:solidFill>
                  <a:schemeClr val="tx1"/>
                </a:solidFill>
                <a:latin typeface="Calibri"/>
                <a:ea typeface="Optima" charset="0"/>
                <a:cs typeface="Calibri"/>
              </a:rPr>
              <a:t>State</a:t>
            </a:r>
          </a:p>
        </p:txBody>
      </p:sp>
      <p:sp>
        <p:nvSpPr>
          <p:cNvPr id="47115" name="Rectangle 42"/>
          <p:cNvSpPr>
            <a:spLocks noChangeArrowheads="1"/>
          </p:cNvSpPr>
          <p:nvPr/>
        </p:nvSpPr>
        <p:spPr bwMode="auto">
          <a:xfrm>
            <a:off x="1676400" y="4876800"/>
            <a:ext cx="1039813" cy="4619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a:solidFill>
                  <a:schemeClr val="tx1"/>
                </a:solidFill>
                <a:latin typeface="Calibri" charset="0"/>
              </a:rPr>
              <a:t>Before</a:t>
            </a:r>
          </a:p>
        </p:txBody>
      </p:sp>
      <p:sp>
        <p:nvSpPr>
          <p:cNvPr id="44" name="Rounded Rectangle 23"/>
          <p:cNvSpPr>
            <a:spLocks noChangeArrowheads="1"/>
          </p:cNvSpPr>
          <p:nvPr/>
        </p:nvSpPr>
        <p:spPr bwMode="auto">
          <a:xfrm>
            <a:off x="5943600" y="2895600"/>
            <a:ext cx="1905000" cy="1828800"/>
          </a:xfrm>
          <a:prstGeom prst="roundRect">
            <a:avLst>
              <a:gd name="adj" fmla="val 16667"/>
            </a:avLst>
          </a:prstGeom>
          <a:solidFill>
            <a:srgbClr val="FBFFB8"/>
          </a:solidFill>
          <a:ln w="9525">
            <a:noFill/>
            <a:round/>
            <a:headEnd/>
            <a:tailEnd/>
          </a:ln>
          <a:scene3d>
            <a:camera prst="orthographicFront"/>
            <a:lightRig rig="threePt" dir="t">
              <a:rot lat="0" lon="0" rev="4380000"/>
            </a:lightRig>
          </a:scene3d>
          <a:sp3d contourW="12700">
            <a:bevelT/>
            <a:bevelB/>
            <a:contourClr>
              <a:srgbClr val="FFFF00"/>
            </a:contourClr>
          </a:sp3d>
        </p:spPr>
        <p:txBody>
          <a:bodyPr anchor="ctr"/>
          <a:lstStyle/>
          <a:p>
            <a:pPr algn="ctr" eaLnBrk="0" hangingPunct="0">
              <a:defRPr/>
            </a:pPr>
            <a:r>
              <a:rPr lang="en-US" dirty="0">
                <a:solidFill>
                  <a:schemeClr val="tx1"/>
                </a:solidFill>
                <a:latin typeface="Calibri"/>
                <a:ea typeface="Optima" charset="0"/>
                <a:cs typeface="Calibri"/>
              </a:rPr>
              <a:t>Machine</a:t>
            </a:r>
          </a:p>
          <a:p>
            <a:pPr algn="ctr" eaLnBrk="0" hangingPunct="0">
              <a:defRPr/>
            </a:pPr>
            <a:r>
              <a:rPr lang="en-US" dirty="0">
                <a:solidFill>
                  <a:schemeClr val="tx1"/>
                </a:solidFill>
                <a:latin typeface="Calibri"/>
                <a:ea typeface="Optima" charset="0"/>
                <a:cs typeface="Calibri"/>
              </a:rPr>
              <a:t>State</a:t>
            </a:r>
          </a:p>
        </p:txBody>
      </p:sp>
      <p:sp>
        <p:nvSpPr>
          <p:cNvPr id="47119" name="Rectangle 44"/>
          <p:cNvSpPr>
            <a:spLocks noChangeArrowheads="1"/>
          </p:cNvSpPr>
          <p:nvPr/>
        </p:nvSpPr>
        <p:spPr bwMode="auto">
          <a:xfrm>
            <a:off x="6511925" y="4876800"/>
            <a:ext cx="817563" cy="4619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a:solidFill>
                  <a:schemeClr val="tx1"/>
                </a:solidFill>
                <a:latin typeface="Calibri" charset="0"/>
              </a:rPr>
              <a:t>After</a:t>
            </a:r>
          </a:p>
        </p:txBody>
      </p:sp>
      <p:sp>
        <p:nvSpPr>
          <p:cNvPr id="47120" name="Text Box 35"/>
          <p:cNvSpPr txBox="1">
            <a:spLocks noChangeArrowheads="1"/>
          </p:cNvSpPr>
          <p:nvPr/>
        </p:nvSpPr>
        <p:spPr bwMode="auto">
          <a:xfrm>
            <a:off x="3962400" y="3886200"/>
            <a:ext cx="1104900" cy="369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a:solidFill>
                  <a:srgbClr val="000000"/>
                </a:solidFill>
                <a:latin typeface="Calibri" charset="0"/>
              </a:rPr>
              <a:t>execution</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685800" y="76200"/>
            <a:ext cx="7772400" cy="796925"/>
          </a:xfrm>
        </p:spPr>
        <p:txBody>
          <a:bodyPr/>
          <a:lstStyle/>
          <a:p>
            <a:pPr eaLnBrk="1" hangingPunct="1"/>
            <a:r>
              <a:rPr lang="en-US" altLang="en-US">
                <a:latin typeface="Optima" charset="0"/>
                <a:ea typeface="ＭＳ Ｐゴシック" charset="-128"/>
                <a:cs typeface="Optima" charset="0"/>
              </a:rPr>
              <a:t>Machine State</a:t>
            </a:r>
          </a:p>
        </p:txBody>
      </p:sp>
      <p:sp>
        <p:nvSpPr>
          <p:cNvPr id="43011" name="Rectangle 3"/>
          <p:cNvSpPr>
            <a:spLocks noGrp="1" noChangeArrowheads="1"/>
          </p:cNvSpPr>
          <p:nvPr>
            <p:ph type="body" sz="half" idx="1"/>
          </p:nvPr>
        </p:nvSpPr>
        <p:spPr/>
        <p:txBody>
          <a:bodyPr/>
          <a:lstStyle/>
          <a:p>
            <a:pPr eaLnBrk="1" hangingPunct="1"/>
            <a:r>
              <a:rPr lang="en-US" altLang="en-US" sz="2000">
                <a:latin typeface="Optima" charset="0"/>
                <a:ea typeface="ＭＳ Ｐゴシック" charset="-128"/>
                <a:cs typeface="Optima" charset="0"/>
              </a:rPr>
              <a:t>Registers</a:t>
            </a:r>
          </a:p>
          <a:p>
            <a:pPr lvl="1" eaLnBrk="1" hangingPunct="1"/>
            <a:r>
              <a:rPr lang="en-US" altLang="en-US" sz="1800">
                <a:latin typeface="Optima" charset="0"/>
                <a:cs typeface="Optima" charset="0"/>
              </a:rPr>
              <a:t>Size/Type</a:t>
            </a:r>
          </a:p>
          <a:p>
            <a:pPr lvl="2" eaLnBrk="1" hangingPunct="1"/>
            <a:r>
              <a:rPr lang="en-US" altLang="en-US" sz="1600">
                <a:latin typeface="Optima" charset="0"/>
                <a:cs typeface="Optima" charset="0"/>
              </a:rPr>
              <a:t>accumulators</a:t>
            </a:r>
          </a:p>
          <a:p>
            <a:pPr lvl="2" eaLnBrk="1" hangingPunct="1"/>
            <a:r>
              <a:rPr lang="en-US" altLang="en-US" sz="1600">
                <a:latin typeface="Optima" charset="0"/>
                <a:cs typeface="Optima" charset="0"/>
              </a:rPr>
              <a:t>index registers</a:t>
            </a:r>
          </a:p>
          <a:p>
            <a:pPr lvl="2" eaLnBrk="1" hangingPunct="1"/>
            <a:r>
              <a:rPr lang="en-US" altLang="en-US" sz="1600">
                <a:latin typeface="Optima" charset="0"/>
                <a:cs typeface="Optima" charset="0"/>
              </a:rPr>
              <a:t>general registers</a:t>
            </a:r>
          </a:p>
          <a:p>
            <a:pPr lvl="2" eaLnBrk="1" hangingPunct="1"/>
            <a:r>
              <a:rPr lang="en-US" altLang="en-US" sz="1600">
                <a:latin typeface="Optima" charset="0"/>
                <a:cs typeface="Optima" charset="0"/>
              </a:rPr>
              <a:t>control registers</a:t>
            </a:r>
          </a:p>
          <a:p>
            <a:pPr eaLnBrk="1" hangingPunct="1"/>
            <a:r>
              <a:rPr lang="en-US" altLang="en-US" sz="2000">
                <a:latin typeface="Optima" charset="0"/>
                <a:ea typeface="ＭＳ Ｐゴシック" charset="-128"/>
                <a:cs typeface="Optima" charset="0"/>
              </a:rPr>
              <a:t>Memory</a:t>
            </a:r>
          </a:p>
          <a:p>
            <a:pPr lvl="1" eaLnBrk="1" hangingPunct="1"/>
            <a:r>
              <a:rPr lang="en-US" altLang="en-US" sz="1800">
                <a:latin typeface="Optima" charset="0"/>
                <a:cs typeface="Optima" charset="0"/>
              </a:rPr>
              <a:t>Visible hierarchy (if any)</a:t>
            </a:r>
          </a:p>
          <a:p>
            <a:pPr lvl="1" eaLnBrk="1" hangingPunct="1"/>
            <a:r>
              <a:rPr lang="en-US" altLang="en-US" sz="1800">
                <a:latin typeface="Optima" charset="0"/>
                <a:cs typeface="Optima" charset="0"/>
              </a:rPr>
              <a:t>Addressability</a:t>
            </a:r>
          </a:p>
          <a:p>
            <a:pPr lvl="2" eaLnBrk="1" hangingPunct="1"/>
            <a:r>
              <a:rPr lang="en-US" altLang="en-US" sz="1600">
                <a:latin typeface="Optima" charset="0"/>
                <a:cs typeface="Optima" charset="0"/>
              </a:rPr>
              <a:t>byte, word, bit</a:t>
            </a:r>
          </a:p>
          <a:p>
            <a:pPr lvl="2" eaLnBrk="1" hangingPunct="1"/>
            <a:r>
              <a:rPr lang="en-US" altLang="en-US" sz="1600">
                <a:latin typeface="Optima" charset="0"/>
                <a:cs typeface="Optima" charset="0"/>
              </a:rPr>
              <a:t>byte order (endian-ness)</a:t>
            </a:r>
          </a:p>
          <a:p>
            <a:pPr lvl="2" eaLnBrk="1" hangingPunct="1"/>
            <a:r>
              <a:rPr lang="en-US" altLang="en-US" sz="1600">
                <a:latin typeface="Optima" charset="0"/>
                <a:cs typeface="Optima" charset="0"/>
              </a:rPr>
              <a:t>maximum size</a:t>
            </a:r>
          </a:p>
          <a:p>
            <a:pPr lvl="1" eaLnBrk="1" hangingPunct="1"/>
            <a:r>
              <a:rPr lang="en-US" altLang="en-US" sz="1800">
                <a:latin typeface="Optima" charset="0"/>
                <a:cs typeface="Optima" charset="0"/>
              </a:rPr>
              <a:t>protection/relocation</a:t>
            </a:r>
          </a:p>
          <a:p>
            <a:pPr eaLnBrk="1" hangingPunct="1"/>
            <a:r>
              <a:rPr lang="en-US" altLang="en-US" sz="2000">
                <a:latin typeface="Optima" charset="0"/>
                <a:ea typeface="ＭＳ Ｐゴシック" charset="-128"/>
                <a:cs typeface="Optima" charset="0"/>
              </a:rPr>
              <a:t>Program Counter or Instruction Pointer</a:t>
            </a:r>
          </a:p>
          <a:p>
            <a:pPr lvl="1" eaLnBrk="1" hangingPunct="1"/>
            <a:endParaRPr lang="en-US" altLang="en-US" sz="1800">
              <a:latin typeface="Optima" charset="0"/>
              <a:cs typeface="Optima" charset="0"/>
            </a:endParaRPr>
          </a:p>
          <a:p>
            <a:pPr lvl="1" eaLnBrk="1" hangingPunct="1"/>
            <a:endParaRPr lang="en-US" altLang="en-US" sz="1800">
              <a:latin typeface="Optima" charset="0"/>
              <a:cs typeface="Optima" charset="0"/>
            </a:endParaRPr>
          </a:p>
        </p:txBody>
      </p:sp>
      <p:sp>
        <p:nvSpPr>
          <p:cNvPr id="43013" name="Rectangle 5"/>
          <p:cNvSpPr>
            <a:spLocks noChangeArrowheads="1"/>
          </p:cNvSpPr>
          <p:nvPr/>
        </p:nvSpPr>
        <p:spPr bwMode="auto">
          <a:xfrm>
            <a:off x="5257800" y="1524000"/>
            <a:ext cx="3175000" cy="3505200"/>
          </a:xfrm>
          <a:prstGeom prst="rect">
            <a:avLst/>
          </a:prstGeom>
          <a:solidFill>
            <a:srgbClr val="FFFFBF"/>
          </a:solidFill>
          <a:ln w="12700">
            <a:noFill/>
            <a:miter lim="800000"/>
            <a:headEnd/>
            <a:tailEnd/>
          </a:ln>
          <a:scene3d>
            <a:camera prst="orthographicFront"/>
            <a:lightRig rig="threePt" dir="t"/>
          </a:scene3d>
          <a:sp3d>
            <a:bevelT/>
          </a:sp3d>
        </p:spPr>
        <p:txBody>
          <a:bodyPr wrap="none" anchor="ctr"/>
          <a:lstStyle/>
          <a:p>
            <a:pPr eaLnBrk="0" hangingPunct="0">
              <a:defRPr/>
            </a:pPr>
            <a:endParaRPr lang="en-US" sz="1200">
              <a:latin typeface="Optima" charset="0"/>
              <a:ea typeface="Optima" charset="0"/>
              <a:cs typeface="Optima" charset="0"/>
            </a:endParaRPr>
          </a:p>
        </p:txBody>
      </p:sp>
      <p:sp>
        <p:nvSpPr>
          <p:cNvPr id="48134" name="Text Box 6"/>
          <p:cNvSpPr txBox="1">
            <a:spLocks noChangeArrowheads="1"/>
          </p:cNvSpPr>
          <p:nvPr/>
        </p:nvSpPr>
        <p:spPr bwMode="auto">
          <a:xfrm>
            <a:off x="6019800" y="5105400"/>
            <a:ext cx="1673225" cy="2769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200" dirty="0">
                <a:solidFill>
                  <a:srgbClr val="000000"/>
                </a:solidFill>
                <a:latin typeface="Optima" charset="0"/>
              </a:rPr>
              <a:t>Machine </a:t>
            </a:r>
            <a:r>
              <a:rPr lang="en-US" altLang="en-US" sz="1200" dirty="0" smtClean="0">
                <a:solidFill>
                  <a:srgbClr val="000000"/>
                </a:solidFill>
                <a:latin typeface="Optima" charset="0"/>
              </a:rPr>
              <a:t>State ARM</a:t>
            </a:r>
            <a:endParaRPr lang="en-US" altLang="en-US" sz="1200" dirty="0">
              <a:solidFill>
                <a:srgbClr val="000000"/>
              </a:solidFill>
              <a:latin typeface="Optima" charset="0"/>
            </a:endParaRPr>
          </a:p>
        </p:txBody>
      </p:sp>
      <p:sp>
        <p:nvSpPr>
          <p:cNvPr id="43015" name="Rectangle 7"/>
          <p:cNvSpPr>
            <a:spLocks noChangeArrowheads="1"/>
          </p:cNvSpPr>
          <p:nvPr/>
        </p:nvSpPr>
        <p:spPr bwMode="auto">
          <a:xfrm>
            <a:off x="7027863" y="2057400"/>
            <a:ext cx="1143000" cy="290513"/>
          </a:xfrm>
          <a:prstGeom prst="rect">
            <a:avLst/>
          </a:prstGeom>
          <a:solidFill>
            <a:srgbClr val="CCFFCC"/>
          </a:solidFill>
          <a:ln w="12700">
            <a:solidFill>
              <a:schemeClr val="tx1"/>
            </a:solidFill>
            <a:miter lim="800000"/>
            <a:headEnd/>
            <a:tailEnd/>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200">
                <a:solidFill>
                  <a:srgbClr val="000000"/>
                </a:solidFill>
                <a:latin typeface="Calibri" charset="0"/>
              </a:rPr>
              <a:t>PC</a:t>
            </a:r>
          </a:p>
        </p:txBody>
      </p:sp>
      <p:grpSp>
        <p:nvGrpSpPr>
          <p:cNvPr id="2" name="Group 8"/>
          <p:cNvGrpSpPr>
            <a:grpSpLocks/>
          </p:cNvGrpSpPr>
          <p:nvPr/>
        </p:nvGrpSpPr>
        <p:grpSpPr bwMode="auto">
          <a:xfrm>
            <a:off x="7032625" y="2557463"/>
            <a:ext cx="1160463" cy="1470025"/>
            <a:chOff x="4128" y="1608"/>
            <a:chExt cx="696" cy="728"/>
          </a:xfrm>
          <a:solidFill>
            <a:srgbClr val="CCFFCC"/>
          </a:solidFill>
        </p:grpSpPr>
        <p:sp>
          <p:nvSpPr>
            <p:cNvPr id="48145" name="Rectangle 9"/>
            <p:cNvSpPr>
              <a:spLocks noChangeArrowheads="1"/>
            </p:cNvSpPr>
            <p:nvPr/>
          </p:nvSpPr>
          <p:spPr bwMode="auto">
            <a:xfrm>
              <a:off x="4128" y="1608"/>
              <a:ext cx="696" cy="728"/>
            </a:xfrm>
            <a:prstGeom prst="rect">
              <a:avLst/>
            </a:prstGeom>
            <a:grpFill/>
            <a:ln w="12700">
              <a:solidFill>
                <a:schemeClr val="tx1"/>
              </a:solidFill>
              <a:miter lim="800000"/>
              <a:headEnd/>
              <a:tailEnd/>
            </a:ln>
          </p:spPr>
          <p:txBody>
            <a:bodyPr wrap="none" anchor="ctr"/>
            <a:lstStyle/>
            <a:p>
              <a:pPr eaLnBrk="0" hangingPunct="0">
                <a:defRPr/>
              </a:pPr>
              <a:endParaRPr lang="en-US" sz="1200">
                <a:solidFill>
                  <a:srgbClr val="000000"/>
                </a:solidFill>
                <a:latin typeface="Calibri" charset="0"/>
                <a:ea typeface="ＭＳ Ｐゴシック" charset="0"/>
                <a:cs typeface="Calibri" charset="0"/>
              </a:endParaRPr>
            </a:p>
          </p:txBody>
        </p:sp>
        <p:sp>
          <p:nvSpPr>
            <p:cNvPr id="48146" name="Line 10"/>
            <p:cNvSpPr>
              <a:spLocks noChangeShapeType="1"/>
            </p:cNvSpPr>
            <p:nvPr/>
          </p:nvSpPr>
          <p:spPr bwMode="auto">
            <a:xfrm>
              <a:off x="4136" y="2216"/>
              <a:ext cx="680" cy="1"/>
            </a:xfrm>
            <a:prstGeom prst="line">
              <a:avLst/>
            </a:prstGeom>
            <a:grpFill/>
            <a:ln w="12700">
              <a:solidFill>
                <a:schemeClr val="tx1"/>
              </a:solidFill>
              <a:round/>
              <a:headEnd/>
              <a:tailEnd/>
            </a:ln>
            <a:extLst/>
          </p:spPr>
          <p:txBody>
            <a:bodyPr wrap="none" anchor="ctr"/>
            <a:lstStyle/>
            <a:p>
              <a:pPr>
                <a:defRPr/>
              </a:pPr>
              <a:endParaRPr lang="en-US" sz="1200">
                <a:solidFill>
                  <a:srgbClr val="000000"/>
                </a:solidFill>
                <a:ea typeface="ＭＳ Ｐゴシック" charset="0"/>
                <a:cs typeface="ＭＳ Ｐゴシック" charset="0"/>
              </a:endParaRPr>
            </a:p>
          </p:txBody>
        </p:sp>
        <p:sp>
          <p:nvSpPr>
            <p:cNvPr id="48147" name="Line 11"/>
            <p:cNvSpPr>
              <a:spLocks noChangeShapeType="1"/>
            </p:cNvSpPr>
            <p:nvPr/>
          </p:nvSpPr>
          <p:spPr bwMode="auto">
            <a:xfrm>
              <a:off x="4136" y="2112"/>
              <a:ext cx="672" cy="1"/>
            </a:xfrm>
            <a:prstGeom prst="line">
              <a:avLst/>
            </a:prstGeom>
            <a:grpFill/>
            <a:ln w="12700">
              <a:solidFill>
                <a:schemeClr val="tx1"/>
              </a:solidFill>
              <a:round/>
              <a:headEnd/>
              <a:tailEnd/>
            </a:ln>
            <a:extLst/>
          </p:spPr>
          <p:txBody>
            <a:bodyPr wrap="none" anchor="ctr"/>
            <a:lstStyle/>
            <a:p>
              <a:pPr>
                <a:defRPr/>
              </a:pPr>
              <a:endParaRPr lang="en-US" sz="1200">
                <a:solidFill>
                  <a:srgbClr val="000000"/>
                </a:solidFill>
                <a:ea typeface="ＭＳ Ｐゴシック" charset="0"/>
                <a:cs typeface="ＭＳ Ｐゴシック" charset="0"/>
              </a:endParaRPr>
            </a:p>
          </p:txBody>
        </p:sp>
        <p:sp>
          <p:nvSpPr>
            <p:cNvPr id="48148" name="Text Box 12"/>
            <p:cNvSpPr txBox="1">
              <a:spLocks noChangeArrowheads="1"/>
            </p:cNvSpPr>
            <p:nvPr/>
          </p:nvSpPr>
          <p:spPr bwMode="auto">
            <a:xfrm>
              <a:off x="4160" y="1616"/>
              <a:ext cx="658" cy="229"/>
            </a:xfrm>
            <a:prstGeom prst="rect">
              <a:avLst/>
            </a:prstGeom>
            <a:grpFill/>
            <a:ln>
              <a:noFill/>
            </a:ln>
            <a:extLst>
              <a:ext uri="{91240B29-F687-4f45-9708-019B960494DF}">
                <a14:hiddenLine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w="12700">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0"/>
                  <a:cs typeface="ＭＳ Ｐゴシック" charset="0"/>
                </a:defRPr>
              </a:lvl1pPr>
              <a:lvl2pPr marL="742950" indent="-285750" eaLnBrk="0" hangingPunct="0">
                <a:defRPr sz="2400">
                  <a:solidFill>
                    <a:schemeClr val="accent1"/>
                  </a:solidFill>
                  <a:latin typeface="Arial" charset="0"/>
                  <a:ea typeface="ＭＳ Ｐゴシック" charset="0"/>
                </a:defRPr>
              </a:lvl2pPr>
              <a:lvl3pPr marL="1143000" indent="-228600" eaLnBrk="0" hangingPunct="0">
                <a:defRPr sz="2400">
                  <a:solidFill>
                    <a:schemeClr val="accent1"/>
                  </a:solidFill>
                  <a:latin typeface="Arial" charset="0"/>
                  <a:ea typeface="ＭＳ Ｐゴシック" charset="0"/>
                </a:defRPr>
              </a:lvl3pPr>
              <a:lvl4pPr marL="1600200" indent="-228600" eaLnBrk="0" hangingPunct="0">
                <a:defRPr sz="2400">
                  <a:solidFill>
                    <a:schemeClr val="accent1"/>
                  </a:solidFill>
                  <a:latin typeface="Arial" charset="0"/>
                  <a:ea typeface="ＭＳ Ｐゴシック" charset="0"/>
                </a:defRPr>
              </a:lvl4pPr>
              <a:lvl5pPr marL="2057400" indent="-228600" eaLnBrk="0" hangingPunct="0">
                <a:defRPr sz="2400">
                  <a:solidFill>
                    <a:schemeClr val="accent1"/>
                  </a:solidFill>
                  <a:latin typeface="Arial" charset="0"/>
                  <a:ea typeface="ＭＳ Ｐゴシック" charset="0"/>
                </a:defRPr>
              </a:lvl5pPr>
              <a:lvl6pPr marL="2514600" indent="-228600" eaLnBrk="0" fontAlgn="base" hangingPunct="0">
                <a:spcBef>
                  <a:spcPct val="0"/>
                </a:spcBef>
                <a:spcAft>
                  <a:spcPct val="0"/>
                </a:spcAft>
                <a:defRPr sz="2400">
                  <a:solidFill>
                    <a:schemeClr val="accent1"/>
                  </a:solidFill>
                  <a:latin typeface="Arial" charset="0"/>
                  <a:ea typeface="ＭＳ Ｐゴシック" charset="0"/>
                </a:defRPr>
              </a:lvl6pPr>
              <a:lvl7pPr marL="2971800" indent="-228600" eaLnBrk="0" fontAlgn="base" hangingPunct="0">
                <a:spcBef>
                  <a:spcPct val="0"/>
                </a:spcBef>
                <a:spcAft>
                  <a:spcPct val="0"/>
                </a:spcAft>
                <a:defRPr sz="2400">
                  <a:solidFill>
                    <a:schemeClr val="accent1"/>
                  </a:solidFill>
                  <a:latin typeface="Arial" charset="0"/>
                  <a:ea typeface="ＭＳ Ｐゴシック" charset="0"/>
                </a:defRPr>
              </a:lvl7pPr>
              <a:lvl8pPr marL="3429000" indent="-228600" eaLnBrk="0" fontAlgn="base" hangingPunct="0">
                <a:spcBef>
                  <a:spcPct val="0"/>
                </a:spcBef>
                <a:spcAft>
                  <a:spcPct val="0"/>
                </a:spcAft>
                <a:defRPr sz="2400">
                  <a:solidFill>
                    <a:schemeClr val="accent1"/>
                  </a:solidFill>
                  <a:latin typeface="Arial" charset="0"/>
                  <a:ea typeface="ＭＳ Ｐゴシック" charset="0"/>
                </a:defRPr>
              </a:lvl8pPr>
              <a:lvl9pPr marL="3886200" indent="-228600" eaLnBrk="0" fontAlgn="base" hangingPunct="0">
                <a:spcBef>
                  <a:spcPct val="0"/>
                </a:spcBef>
                <a:spcAft>
                  <a:spcPct val="0"/>
                </a:spcAft>
                <a:defRPr sz="2400">
                  <a:solidFill>
                    <a:schemeClr val="accent1"/>
                  </a:solidFill>
                  <a:latin typeface="Arial" charset="0"/>
                  <a:ea typeface="ＭＳ Ｐゴシック" charset="0"/>
                </a:defRPr>
              </a:lvl9pPr>
            </a:lstStyle>
            <a:p>
              <a:pPr>
                <a:defRPr/>
              </a:pPr>
              <a:r>
                <a:rPr lang="en-US" sz="1200" dirty="0" smtClean="0">
                  <a:solidFill>
                    <a:srgbClr val="000000"/>
                  </a:solidFill>
                  <a:latin typeface="Calibri" charset="0"/>
                  <a:cs typeface="Calibri" charset="0"/>
                </a:rPr>
                <a:t>Registers</a:t>
              </a:r>
            </a:p>
            <a:p>
              <a:pPr>
                <a:defRPr/>
              </a:pPr>
              <a:r>
                <a:rPr lang="en-US" sz="1200" dirty="0" smtClean="0">
                  <a:solidFill>
                    <a:srgbClr val="000000"/>
                  </a:solidFill>
                  <a:latin typeface="Calibri" charset="0"/>
                  <a:cs typeface="Calibri" charset="0"/>
                </a:rPr>
                <a:t>R0-R31</a:t>
              </a:r>
            </a:p>
          </p:txBody>
        </p:sp>
        <p:sp>
          <p:nvSpPr>
            <p:cNvPr id="48149" name="Text Box 13"/>
            <p:cNvSpPr txBox="1">
              <a:spLocks noChangeArrowheads="1"/>
            </p:cNvSpPr>
            <p:nvPr/>
          </p:nvSpPr>
          <p:spPr bwMode="auto">
            <a:xfrm>
              <a:off x="4198" y="1872"/>
              <a:ext cx="440" cy="137"/>
            </a:xfrm>
            <a:prstGeom prst="rect">
              <a:avLst/>
            </a:prstGeom>
            <a:grpFill/>
            <a:ln>
              <a:noFill/>
            </a:ln>
            <a:extLst>
              <a:ext uri="{91240B29-F687-4f45-9708-019B960494DF}">
                <a14:hiddenLine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w="12700">
                  <a:solidFill>
                    <a:srgbClr val="000000"/>
                  </a:solidFill>
                  <a:miter lim="800000"/>
                  <a:headEnd/>
                  <a:tailEnd/>
                </a14:hiddenLine>
              </a:ext>
            </a:extLst>
          </p:spPr>
          <p:txBody>
            <a:bodyPr>
              <a:spAutoFit/>
            </a:bodyPr>
            <a:lstStyle>
              <a:lvl1pPr eaLnBrk="0" hangingPunct="0">
                <a:defRPr sz="2400">
                  <a:solidFill>
                    <a:schemeClr val="accent1"/>
                  </a:solidFill>
                  <a:latin typeface="Arial" charset="0"/>
                  <a:ea typeface="ＭＳ Ｐゴシック" charset="0"/>
                  <a:cs typeface="ＭＳ Ｐゴシック" charset="0"/>
                </a:defRPr>
              </a:lvl1pPr>
              <a:lvl2pPr marL="742950" indent="-285750" eaLnBrk="0" hangingPunct="0">
                <a:defRPr sz="2400">
                  <a:solidFill>
                    <a:schemeClr val="accent1"/>
                  </a:solidFill>
                  <a:latin typeface="Arial" charset="0"/>
                  <a:ea typeface="ＭＳ Ｐゴシック" charset="0"/>
                </a:defRPr>
              </a:lvl2pPr>
              <a:lvl3pPr marL="1143000" indent="-228600" eaLnBrk="0" hangingPunct="0">
                <a:defRPr sz="2400">
                  <a:solidFill>
                    <a:schemeClr val="accent1"/>
                  </a:solidFill>
                  <a:latin typeface="Arial" charset="0"/>
                  <a:ea typeface="ＭＳ Ｐゴシック" charset="0"/>
                </a:defRPr>
              </a:lvl3pPr>
              <a:lvl4pPr marL="1600200" indent="-228600" eaLnBrk="0" hangingPunct="0">
                <a:defRPr sz="2400">
                  <a:solidFill>
                    <a:schemeClr val="accent1"/>
                  </a:solidFill>
                  <a:latin typeface="Arial" charset="0"/>
                  <a:ea typeface="ＭＳ Ｐゴシック" charset="0"/>
                </a:defRPr>
              </a:lvl4pPr>
              <a:lvl5pPr marL="2057400" indent="-228600" eaLnBrk="0" hangingPunct="0">
                <a:defRPr sz="2400">
                  <a:solidFill>
                    <a:schemeClr val="accent1"/>
                  </a:solidFill>
                  <a:latin typeface="Arial" charset="0"/>
                  <a:ea typeface="ＭＳ Ｐゴシック" charset="0"/>
                </a:defRPr>
              </a:lvl5pPr>
              <a:lvl6pPr marL="2514600" indent="-228600" eaLnBrk="0" fontAlgn="base" hangingPunct="0">
                <a:spcBef>
                  <a:spcPct val="0"/>
                </a:spcBef>
                <a:spcAft>
                  <a:spcPct val="0"/>
                </a:spcAft>
                <a:defRPr sz="2400">
                  <a:solidFill>
                    <a:schemeClr val="accent1"/>
                  </a:solidFill>
                  <a:latin typeface="Arial" charset="0"/>
                  <a:ea typeface="ＭＳ Ｐゴシック" charset="0"/>
                </a:defRPr>
              </a:lvl6pPr>
              <a:lvl7pPr marL="2971800" indent="-228600" eaLnBrk="0" fontAlgn="base" hangingPunct="0">
                <a:spcBef>
                  <a:spcPct val="0"/>
                </a:spcBef>
                <a:spcAft>
                  <a:spcPct val="0"/>
                </a:spcAft>
                <a:defRPr sz="2400">
                  <a:solidFill>
                    <a:schemeClr val="accent1"/>
                  </a:solidFill>
                  <a:latin typeface="Arial" charset="0"/>
                  <a:ea typeface="ＭＳ Ｐゴシック" charset="0"/>
                </a:defRPr>
              </a:lvl7pPr>
              <a:lvl8pPr marL="3429000" indent="-228600" eaLnBrk="0" fontAlgn="base" hangingPunct="0">
                <a:spcBef>
                  <a:spcPct val="0"/>
                </a:spcBef>
                <a:spcAft>
                  <a:spcPct val="0"/>
                </a:spcAft>
                <a:defRPr sz="2400">
                  <a:solidFill>
                    <a:schemeClr val="accent1"/>
                  </a:solidFill>
                  <a:latin typeface="Arial" charset="0"/>
                  <a:ea typeface="ＭＳ Ｐゴシック" charset="0"/>
                </a:defRPr>
              </a:lvl8pPr>
              <a:lvl9pPr marL="3886200" indent="-228600" eaLnBrk="0" fontAlgn="base" hangingPunct="0">
                <a:spcBef>
                  <a:spcPct val="0"/>
                </a:spcBef>
                <a:spcAft>
                  <a:spcPct val="0"/>
                </a:spcAft>
                <a:defRPr sz="2400">
                  <a:solidFill>
                    <a:schemeClr val="accent1"/>
                  </a:solidFill>
                  <a:latin typeface="Arial" charset="0"/>
                  <a:ea typeface="ＭＳ Ｐゴシック" charset="0"/>
                </a:defRPr>
              </a:lvl9pPr>
            </a:lstStyle>
            <a:p>
              <a:pPr>
                <a:defRPr/>
              </a:pPr>
              <a:r>
                <a:rPr lang="en-US" sz="1200" dirty="0" smtClean="0">
                  <a:solidFill>
                    <a:srgbClr val="000000"/>
                  </a:solidFill>
                  <a:latin typeface="Calibri" charset="0"/>
                  <a:cs typeface="Calibri" charset="0"/>
                </a:rPr>
                <a:t>32 bit</a:t>
              </a:r>
            </a:p>
          </p:txBody>
        </p:sp>
      </p:grpSp>
      <p:grpSp>
        <p:nvGrpSpPr>
          <p:cNvPr id="3" name="Group 14"/>
          <p:cNvGrpSpPr>
            <a:grpSpLocks/>
          </p:cNvGrpSpPr>
          <p:nvPr/>
        </p:nvGrpSpPr>
        <p:grpSpPr bwMode="auto">
          <a:xfrm>
            <a:off x="5444028" y="2105589"/>
            <a:ext cx="1413972" cy="1971112"/>
            <a:chOff x="3176" y="1384"/>
            <a:chExt cx="848" cy="976"/>
          </a:xfrm>
          <a:solidFill>
            <a:srgbClr val="CCFFCC"/>
          </a:solidFill>
        </p:grpSpPr>
        <p:sp>
          <p:nvSpPr>
            <p:cNvPr id="48138" name="Rectangle 15"/>
            <p:cNvSpPr>
              <a:spLocks noChangeArrowheads="1"/>
            </p:cNvSpPr>
            <p:nvPr/>
          </p:nvSpPr>
          <p:spPr bwMode="auto">
            <a:xfrm>
              <a:off x="3176" y="1384"/>
              <a:ext cx="832" cy="976"/>
            </a:xfrm>
            <a:prstGeom prst="rect">
              <a:avLst/>
            </a:prstGeom>
            <a:grpFill/>
            <a:ln w="12700">
              <a:solidFill>
                <a:schemeClr val="tx1"/>
              </a:solidFill>
              <a:miter lim="800000"/>
              <a:headEnd/>
              <a:tailEnd/>
            </a:ln>
          </p:spPr>
          <p:txBody>
            <a:bodyPr wrap="none" anchor="ctr"/>
            <a:lstStyle/>
            <a:p>
              <a:pPr eaLnBrk="0" hangingPunct="0">
                <a:defRPr/>
              </a:pPr>
              <a:endParaRPr lang="en-US" sz="1200">
                <a:solidFill>
                  <a:srgbClr val="000000"/>
                </a:solidFill>
                <a:latin typeface="Calibri" charset="0"/>
                <a:ea typeface="ＭＳ Ｐゴシック" charset="0"/>
                <a:cs typeface="Calibri" charset="0"/>
              </a:endParaRPr>
            </a:p>
          </p:txBody>
        </p:sp>
        <p:sp>
          <p:nvSpPr>
            <p:cNvPr id="48139" name="Line 16"/>
            <p:cNvSpPr>
              <a:spLocks noChangeShapeType="1"/>
            </p:cNvSpPr>
            <p:nvPr/>
          </p:nvSpPr>
          <p:spPr bwMode="auto">
            <a:xfrm>
              <a:off x="3192" y="2237"/>
              <a:ext cx="816" cy="0"/>
            </a:xfrm>
            <a:prstGeom prst="line">
              <a:avLst/>
            </a:prstGeom>
            <a:grpFill/>
            <a:ln w="12700">
              <a:solidFill>
                <a:schemeClr val="tx1"/>
              </a:solidFill>
              <a:round/>
              <a:headEnd/>
              <a:tailEnd/>
            </a:ln>
            <a:extLst/>
          </p:spPr>
          <p:txBody>
            <a:bodyPr wrap="none" anchor="ctr"/>
            <a:lstStyle/>
            <a:p>
              <a:pPr>
                <a:defRPr/>
              </a:pPr>
              <a:endParaRPr lang="en-US" sz="1200">
                <a:solidFill>
                  <a:srgbClr val="000000"/>
                </a:solidFill>
                <a:ea typeface="ＭＳ Ｐゴシック" charset="0"/>
                <a:cs typeface="ＭＳ Ｐゴシック" charset="0"/>
              </a:endParaRPr>
            </a:p>
          </p:txBody>
        </p:sp>
        <p:sp>
          <p:nvSpPr>
            <p:cNvPr id="48140" name="Line 17"/>
            <p:cNvSpPr>
              <a:spLocks noChangeShapeType="1"/>
            </p:cNvSpPr>
            <p:nvPr/>
          </p:nvSpPr>
          <p:spPr bwMode="auto">
            <a:xfrm>
              <a:off x="3176" y="2098"/>
              <a:ext cx="848" cy="0"/>
            </a:xfrm>
            <a:prstGeom prst="line">
              <a:avLst/>
            </a:prstGeom>
            <a:grpFill/>
            <a:ln w="12700">
              <a:solidFill>
                <a:schemeClr val="tx1"/>
              </a:solidFill>
              <a:round/>
              <a:headEnd/>
              <a:tailEnd/>
            </a:ln>
            <a:extLst/>
          </p:spPr>
          <p:txBody>
            <a:bodyPr wrap="none" anchor="ctr"/>
            <a:lstStyle/>
            <a:p>
              <a:pPr>
                <a:defRPr/>
              </a:pPr>
              <a:endParaRPr lang="en-US" sz="1200">
                <a:solidFill>
                  <a:srgbClr val="000000"/>
                </a:solidFill>
                <a:ea typeface="ＭＳ Ｐゴシック" charset="0"/>
                <a:cs typeface="ＭＳ Ｐゴシック" charset="0"/>
              </a:endParaRPr>
            </a:p>
          </p:txBody>
        </p:sp>
        <p:sp>
          <p:nvSpPr>
            <p:cNvPr id="48141" name="Text Box 18"/>
            <p:cNvSpPr txBox="1">
              <a:spLocks noChangeArrowheads="1"/>
            </p:cNvSpPr>
            <p:nvPr/>
          </p:nvSpPr>
          <p:spPr bwMode="auto">
            <a:xfrm>
              <a:off x="3206" y="1436"/>
              <a:ext cx="727" cy="137"/>
            </a:xfrm>
            <a:prstGeom prst="rect">
              <a:avLst/>
            </a:prstGeom>
            <a:grpFill/>
            <a:ln>
              <a:noFill/>
            </a:ln>
            <a:extLst>
              <a:ext uri="{91240B29-F687-4f45-9708-019B960494DF}">
                <a14:hiddenLine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w="12700">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0"/>
                  <a:cs typeface="ＭＳ Ｐゴシック" charset="0"/>
                </a:defRPr>
              </a:lvl1pPr>
              <a:lvl2pPr marL="742950" indent="-285750" eaLnBrk="0" hangingPunct="0">
                <a:defRPr sz="2400">
                  <a:solidFill>
                    <a:schemeClr val="accent1"/>
                  </a:solidFill>
                  <a:latin typeface="Arial" charset="0"/>
                  <a:ea typeface="ＭＳ Ｐゴシック" charset="0"/>
                </a:defRPr>
              </a:lvl2pPr>
              <a:lvl3pPr marL="1143000" indent="-228600" eaLnBrk="0" hangingPunct="0">
                <a:defRPr sz="2400">
                  <a:solidFill>
                    <a:schemeClr val="accent1"/>
                  </a:solidFill>
                  <a:latin typeface="Arial" charset="0"/>
                  <a:ea typeface="ＭＳ Ｐゴシック" charset="0"/>
                </a:defRPr>
              </a:lvl3pPr>
              <a:lvl4pPr marL="1600200" indent="-228600" eaLnBrk="0" hangingPunct="0">
                <a:defRPr sz="2400">
                  <a:solidFill>
                    <a:schemeClr val="accent1"/>
                  </a:solidFill>
                  <a:latin typeface="Arial" charset="0"/>
                  <a:ea typeface="ＭＳ Ｐゴシック" charset="0"/>
                </a:defRPr>
              </a:lvl4pPr>
              <a:lvl5pPr marL="2057400" indent="-228600" eaLnBrk="0" hangingPunct="0">
                <a:defRPr sz="2400">
                  <a:solidFill>
                    <a:schemeClr val="accent1"/>
                  </a:solidFill>
                  <a:latin typeface="Arial" charset="0"/>
                  <a:ea typeface="ＭＳ Ｐゴシック" charset="0"/>
                </a:defRPr>
              </a:lvl5pPr>
              <a:lvl6pPr marL="2514600" indent="-228600" eaLnBrk="0" fontAlgn="base" hangingPunct="0">
                <a:spcBef>
                  <a:spcPct val="0"/>
                </a:spcBef>
                <a:spcAft>
                  <a:spcPct val="0"/>
                </a:spcAft>
                <a:defRPr sz="2400">
                  <a:solidFill>
                    <a:schemeClr val="accent1"/>
                  </a:solidFill>
                  <a:latin typeface="Arial" charset="0"/>
                  <a:ea typeface="ＭＳ Ｐゴシック" charset="0"/>
                </a:defRPr>
              </a:lvl6pPr>
              <a:lvl7pPr marL="2971800" indent="-228600" eaLnBrk="0" fontAlgn="base" hangingPunct="0">
                <a:spcBef>
                  <a:spcPct val="0"/>
                </a:spcBef>
                <a:spcAft>
                  <a:spcPct val="0"/>
                </a:spcAft>
                <a:defRPr sz="2400">
                  <a:solidFill>
                    <a:schemeClr val="accent1"/>
                  </a:solidFill>
                  <a:latin typeface="Arial" charset="0"/>
                  <a:ea typeface="ＭＳ Ｐゴシック" charset="0"/>
                </a:defRPr>
              </a:lvl7pPr>
              <a:lvl8pPr marL="3429000" indent="-228600" eaLnBrk="0" fontAlgn="base" hangingPunct="0">
                <a:spcBef>
                  <a:spcPct val="0"/>
                </a:spcBef>
                <a:spcAft>
                  <a:spcPct val="0"/>
                </a:spcAft>
                <a:defRPr sz="2400">
                  <a:solidFill>
                    <a:schemeClr val="accent1"/>
                  </a:solidFill>
                  <a:latin typeface="Arial" charset="0"/>
                  <a:ea typeface="ＭＳ Ｐゴシック" charset="0"/>
                </a:defRPr>
              </a:lvl8pPr>
              <a:lvl9pPr marL="3886200" indent="-228600" eaLnBrk="0" fontAlgn="base" hangingPunct="0">
                <a:spcBef>
                  <a:spcPct val="0"/>
                </a:spcBef>
                <a:spcAft>
                  <a:spcPct val="0"/>
                </a:spcAft>
                <a:defRPr sz="2400">
                  <a:solidFill>
                    <a:schemeClr val="accent1"/>
                  </a:solidFill>
                  <a:latin typeface="Arial" charset="0"/>
                  <a:ea typeface="ＭＳ Ｐゴシック" charset="0"/>
                </a:defRPr>
              </a:lvl9pPr>
            </a:lstStyle>
            <a:p>
              <a:pPr>
                <a:defRPr/>
              </a:pPr>
              <a:r>
                <a:rPr lang="en-US" sz="1200" dirty="0" smtClean="0">
                  <a:solidFill>
                    <a:srgbClr val="000000"/>
                  </a:solidFill>
                  <a:latin typeface="Calibri" charset="0"/>
                  <a:cs typeface="Calibri" charset="0"/>
                </a:rPr>
                <a:t>Memory</a:t>
              </a:r>
            </a:p>
          </p:txBody>
        </p:sp>
        <p:sp>
          <p:nvSpPr>
            <p:cNvPr id="48142" name="Text Box 19"/>
            <p:cNvSpPr txBox="1">
              <a:spLocks noChangeArrowheads="1"/>
            </p:cNvSpPr>
            <p:nvPr/>
          </p:nvSpPr>
          <p:spPr bwMode="auto">
            <a:xfrm>
              <a:off x="3206" y="1588"/>
              <a:ext cx="681" cy="137"/>
            </a:xfrm>
            <a:prstGeom prst="rect">
              <a:avLst/>
            </a:prstGeom>
            <a:grpFill/>
            <a:ln>
              <a:noFill/>
            </a:ln>
            <a:extLst>
              <a:ext uri="{91240B29-F687-4f45-9708-019B960494DF}">
                <a14:hiddenLine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w="12700">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0"/>
                  <a:cs typeface="ＭＳ Ｐゴシック" charset="0"/>
                </a:defRPr>
              </a:lvl1pPr>
              <a:lvl2pPr marL="742950" indent="-285750" eaLnBrk="0" hangingPunct="0">
                <a:defRPr sz="2400">
                  <a:solidFill>
                    <a:schemeClr val="accent1"/>
                  </a:solidFill>
                  <a:latin typeface="Arial" charset="0"/>
                  <a:ea typeface="ＭＳ Ｐゴシック" charset="0"/>
                </a:defRPr>
              </a:lvl2pPr>
              <a:lvl3pPr marL="1143000" indent="-228600" eaLnBrk="0" hangingPunct="0">
                <a:defRPr sz="2400">
                  <a:solidFill>
                    <a:schemeClr val="accent1"/>
                  </a:solidFill>
                  <a:latin typeface="Arial" charset="0"/>
                  <a:ea typeface="ＭＳ Ｐゴシック" charset="0"/>
                </a:defRPr>
              </a:lvl3pPr>
              <a:lvl4pPr marL="1600200" indent="-228600" eaLnBrk="0" hangingPunct="0">
                <a:defRPr sz="2400">
                  <a:solidFill>
                    <a:schemeClr val="accent1"/>
                  </a:solidFill>
                  <a:latin typeface="Arial" charset="0"/>
                  <a:ea typeface="ＭＳ Ｐゴシック" charset="0"/>
                </a:defRPr>
              </a:lvl4pPr>
              <a:lvl5pPr marL="2057400" indent="-228600" eaLnBrk="0" hangingPunct="0">
                <a:defRPr sz="2400">
                  <a:solidFill>
                    <a:schemeClr val="accent1"/>
                  </a:solidFill>
                  <a:latin typeface="Arial" charset="0"/>
                  <a:ea typeface="ＭＳ Ｐゴシック" charset="0"/>
                </a:defRPr>
              </a:lvl5pPr>
              <a:lvl6pPr marL="2514600" indent="-228600" eaLnBrk="0" fontAlgn="base" hangingPunct="0">
                <a:spcBef>
                  <a:spcPct val="0"/>
                </a:spcBef>
                <a:spcAft>
                  <a:spcPct val="0"/>
                </a:spcAft>
                <a:defRPr sz="2400">
                  <a:solidFill>
                    <a:schemeClr val="accent1"/>
                  </a:solidFill>
                  <a:latin typeface="Arial" charset="0"/>
                  <a:ea typeface="ＭＳ Ｐゴシック" charset="0"/>
                </a:defRPr>
              </a:lvl6pPr>
              <a:lvl7pPr marL="2971800" indent="-228600" eaLnBrk="0" fontAlgn="base" hangingPunct="0">
                <a:spcBef>
                  <a:spcPct val="0"/>
                </a:spcBef>
                <a:spcAft>
                  <a:spcPct val="0"/>
                </a:spcAft>
                <a:defRPr sz="2400">
                  <a:solidFill>
                    <a:schemeClr val="accent1"/>
                  </a:solidFill>
                  <a:latin typeface="Arial" charset="0"/>
                  <a:ea typeface="ＭＳ Ｐゴシック" charset="0"/>
                </a:defRPr>
              </a:lvl7pPr>
              <a:lvl8pPr marL="3429000" indent="-228600" eaLnBrk="0" fontAlgn="base" hangingPunct="0">
                <a:spcBef>
                  <a:spcPct val="0"/>
                </a:spcBef>
                <a:spcAft>
                  <a:spcPct val="0"/>
                </a:spcAft>
                <a:defRPr sz="2400">
                  <a:solidFill>
                    <a:schemeClr val="accent1"/>
                  </a:solidFill>
                  <a:latin typeface="Arial" charset="0"/>
                  <a:ea typeface="ＭＳ Ｐゴシック" charset="0"/>
                </a:defRPr>
              </a:lvl8pPr>
              <a:lvl9pPr marL="3886200" indent="-228600" eaLnBrk="0" fontAlgn="base" hangingPunct="0">
                <a:spcBef>
                  <a:spcPct val="0"/>
                </a:spcBef>
                <a:spcAft>
                  <a:spcPct val="0"/>
                </a:spcAft>
                <a:defRPr sz="2400">
                  <a:solidFill>
                    <a:schemeClr val="accent1"/>
                  </a:solidFill>
                  <a:latin typeface="Arial" charset="0"/>
                  <a:ea typeface="ＭＳ Ｐゴシック" charset="0"/>
                </a:defRPr>
              </a:lvl9pPr>
            </a:lstStyle>
            <a:p>
              <a:pPr>
                <a:defRPr/>
              </a:pPr>
              <a:r>
                <a:rPr lang="en-US" sz="1200" dirty="0" smtClean="0">
                  <a:solidFill>
                    <a:srgbClr val="000000"/>
                  </a:solidFill>
                  <a:latin typeface="Calibri" charset="0"/>
                  <a:cs typeface="Calibri" charset="0"/>
                </a:rPr>
                <a:t>Byte </a:t>
              </a:r>
              <a:r>
                <a:rPr lang="en-US" sz="1200" dirty="0" err="1" smtClean="0">
                  <a:solidFill>
                    <a:srgbClr val="000000"/>
                  </a:solidFill>
                  <a:latin typeface="Calibri" charset="0"/>
                  <a:cs typeface="Calibri" charset="0"/>
                </a:rPr>
                <a:t>addr</a:t>
              </a:r>
              <a:endParaRPr lang="en-US" sz="1200" dirty="0" smtClean="0">
                <a:solidFill>
                  <a:srgbClr val="000000"/>
                </a:solidFill>
                <a:latin typeface="Calibri" charset="0"/>
                <a:cs typeface="Calibri" charset="0"/>
              </a:endParaRPr>
            </a:p>
          </p:txBody>
        </p:sp>
        <p:sp>
          <p:nvSpPr>
            <p:cNvPr id="48143" name="Text Box 20"/>
            <p:cNvSpPr txBox="1">
              <a:spLocks noChangeArrowheads="1"/>
            </p:cNvSpPr>
            <p:nvPr/>
          </p:nvSpPr>
          <p:spPr bwMode="auto">
            <a:xfrm>
              <a:off x="3206" y="1748"/>
              <a:ext cx="727" cy="137"/>
            </a:xfrm>
            <a:prstGeom prst="rect">
              <a:avLst/>
            </a:prstGeom>
            <a:grpFill/>
            <a:ln>
              <a:noFill/>
            </a:ln>
            <a:extLst>
              <a:ext uri="{91240B29-F687-4f45-9708-019B960494DF}">
                <a14:hiddenLine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w="12700">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0"/>
                  <a:cs typeface="ＭＳ Ｐゴシック" charset="0"/>
                </a:defRPr>
              </a:lvl1pPr>
              <a:lvl2pPr marL="742950" indent="-285750" eaLnBrk="0" hangingPunct="0">
                <a:defRPr sz="2400">
                  <a:solidFill>
                    <a:schemeClr val="accent1"/>
                  </a:solidFill>
                  <a:latin typeface="Arial" charset="0"/>
                  <a:ea typeface="ＭＳ Ｐゴシック" charset="0"/>
                </a:defRPr>
              </a:lvl2pPr>
              <a:lvl3pPr marL="1143000" indent="-228600" eaLnBrk="0" hangingPunct="0">
                <a:defRPr sz="2400">
                  <a:solidFill>
                    <a:schemeClr val="accent1"/>
                  </a:solidFill>
                  <a:latin typeface="Arial" charset="0"/>
                  <a:ea typeface="ＭＳ Ｐゴシック" charset="0"/>
                </a:defRPr>
              </a:lvl3pPr>
              <a:lvl4pPr marL="1600200" indent="-228600" eaLnBrk="0" hangingPunct="0">
                <a:defRPr sz="2400">
                  <a:solidFill>
                    <a:schemeClr val="accent1"/>
                  </a:solidFill>
                  <a:latin typeface="Arial" charset="0"/>
                  <a:ea typeface="ＭＳ Ｐゴシック" charset="0"/>
                </a:defRPr>
              </a:lvl4pPr>
              <a:lvl5pPr marL="2057400" indent="-228600" eaLnBrk="0" hangingPunct="0">
                <a:defRPr sz="2400">
                  <a:solidFill>
                    <a:schemeClr val="accent1"/>
                  </a:solidFill>
                  <a:latin typeface="Arial" charset="0"/>
                  <a:ea typeface="ＭＳ Ｐゴシック" charset="0"/>
                </a:defRPr>
              </a:lvl5pPr>
              <a:lvl6pPr marL="2514600" indent="-228600" eaLnBrk="0" fontAlgn="base" hangingPunct="0">
                <a:spcBef>
                  <a:spcPct val="0"/>
                </a:spcBef>
                <a:spcAft>
                  <a:spcPct val="0"/>
                </a:spcAft>
                <a:defRPr sz="2400">
                  <a:solidFill>
                    <a:schemeClr val="accent1"/>
                  </a:solidFill>
                  <a:latin typeface="Arial" charset="0"/>
                  <a:ea typeface="ＭＳ Ｐゴシック" charset="0"/>
                </a:defRPr>
              </a:lvl6pPr>
              <a:lvl7pPr marL="2971800" indent="-228600" eaLnBrk="0" fontAlgn="base" hangingPunct="0">
                <a:spcBef>
                  <a:spcPct val="0"/>
                </a:spcBef>
                <a:spcAft>
                  <a:spcPct val="0"/>
                </a:spcAft>
                <a:defRPr sz="2400">
                  <a:solidFill>
                    <a:schemeClr val="accent1"/>
                  </a:solidFill>
                  <a:latin typeface="Arial" charset="0"/>
                  <a:ea typeface="ＭＳ Ｐゴシック" charset="0"/>
                </a:defRPr>
              </a:lvl7pPr>
              <a:lvl8pPr marL="3429000" indent="-228600" eaLnBrk="0" fontAlgn="base" hangingPunct="0">
                <a:spcBef>
                  <a:spcPct val="0"/>
                </a:spcBef>
                <a:spcAft>
                  <a:spcPct val="0"/>
                </a:spcAft>
                <a:defRPr sz="2400">
                  <a:solidFill>
                    <a:schemeClr val="accent1"/>
                  </a:solidFill>
                  <a:latin typeface="Arial" charset="0"/>
                  <a:ea typeface="ＭＳ Ｐゴシック" charset="0"/>
                </a:defRPr>
              </a:lvl8pPr>
              <a:lvl9pPr marL="3886200" indent="-228600" eaLnBrk="0" fontAlgn="base" hangingPunct="0">
                <a:spcBef>
                  <a:spcPct val="0"/>
                </a:spcBef>
                <a:spcAft>
                  <a:spcPct val="0"/>
                </a:spcAft>
                <a:defRPr sz="2400">
                  <a:solidFill>
                    <a:schemeClr val="accent1"/>
                  </a:solidFill>
                  <a:latin typeface="Arial" charset="0"/>
                  <a:ea typeface="ＭＳ Ｐゴシック" charset="0"/>
                </a:defRPr>
              </a:lvl9pPr>
            </a:lstStyle>
            <a:p>
              <a:pPr>
                <a:defRPr/>
              </a:pPr>
              <a:r>
                <a:rPr lang="en-US" sz="1200" dirty="0" smtClean="0">
                  <a:solidFill>
                    <a:srgbClr val="000000"/>
                  </a:solidFill>
                  <a:latin typeface="Calibri" charset="0"/>
                  <a:cs typeface="Calibri" charset="0"/>
                </a:rPr>
                <a:t>Little </a:t>
              </a:r>
              <a:r>
                <a:rPr lang="en-US" sz="1200" dirty="0" err="1" smtClean="0">
                  <a:solidFill>
                    <a:srgbClr val="000000"/>
                  </a:solidFill>
                  <a:latin typeface="Calibri" charset="0"/>
                  <a:cs typeface="Calibri" charset="0"/>
                </a:rPr>
                <a:t>Endian</a:t>
              </a:r>
              <a:endParaRPr lang="en-US" sz="1200" dirty="0" smtClean="0">
                <a:solidFill>
                  <a:srgbClr val="000000"/>
                </a:solidFill>
                <a:latin typeface="Calibri" charset="0"/>
                <a:cs typeface="Calibri" charset="0"/>
              </a:endParaRPr>
            </a:p>
          </p:txBody>
        </p:sp>
        <p:sp>
          <p:nvSpPr>
            <p:cNvPr id="48144" name="Text Box 21"/>
            <p:cNvSpPr txBox="1">
              <a:spLocks noChangeArrowheads="1"/>
            </p:cNvSpPr>
            <p:nvPr/>
          </p:nvSpPr>
          <p:spPr bwMode="auto">
            <a:xfrm>
              <a:off x="3206" y="1892"/>
              <a:ext cx="734" cy="137"/>
            </a:xfrm>
            <a:prstGeom prst="rect">
              <a:avLst/>
            </a:prstGeom>
            <a:grpFill/>
            <a:ln>
              <a:noFill/>
            </a:ln>
            <a:extLst>
              <a:ext uri="{91240B29-F687-4f45-9708-019B960494DF}">
                <a14:hiddenLine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w="12700">
                  <a:solidFill>
                    <a:srgbClr val="000000"/>
                  </a:solidFill>
                  <a:miter lim="800000"/>
                  <a:headEnd/>
                  <a:tailEnd/>
                </a14:hiddenLine>
              </a:ext>
            </a:extLst>
          </p:spPr>
          <p:txBody>
            <a:bodyPr>
              <a:spAutoFit/>
            </a:bodyPr>
            <a:lstStyle>
              <a:lvl1pPr eaLnBrk="0" hangingPunct="0">
                <a:defRPr sz="2400">
                  <a:solidFill>
                    <a:schemeClr val="accent1"/>
                  </a:solidFill>
                  <a:latin typeface="Arial" charset="0"/>
                  <a:ea typeface="ＭＳ Ｐゴシック" charset="0"/>
                  <a:cs typeface="ＭＳ Ｐゴシック" charset="0"/>
                </a:defRPr>
              </a:lvl1pPr>
              <a:lvl2pPr marL="742950" indent="-285750" eaLnBrk="0" hangingPunct="0">
                <a:defRPr sz="2400">
                  <a:solidFill>
                    <a:schemeClr val="accent1"/>
                  </a:solidFill>
                  <a:latin typeface="Arial" charset="0"/>
                  <a:ea typeface="ＭＳ Ｐゴシック" charset="0"/>
                </a:defRPr>
              </a:lvl2pPr>
              <a:lvl3pPr marL="1143000" indent="-228600" eaLnBrk="0" hangingPunct="0">
                <a:defRPr sz="2400">
                  <a:solidFill>
                    <a:schemeClr val="accent1"/>
                  </a:solidFill>
                  <a:latin typeface="Arial" charset="0"/>
                  <a:ea typeface="ＭＳ Ｐゴシック" charset="0"/>
                </a:defRPr>
              </a:lvl3pPr>
              <a:lvl4pPr marL="1600200" indent="-228600" eaLnBrk="0" hangingPunct="0">
                <a:defRPr sz="2400">
                  <a:solidFill>
                    <a:schemeClr val="accent1"/>
                  </a:solidFill>
                  <a:latin typeface="Arial" charset="0"/>
                  <a:ea typeface="ＭＳ Ｐゴシック" charset="0"/>
                </a:defRPr>
              </a:lvl4pPr>
              <a:lvl5pPr marL="2057400" indent="-228600" eaLnBrk="0" hangingPunct="0">
                <a:defRPr sz="2400">
                  <a:solidFill>
                    <a:schemeClr val="accent1"/>
                  </a:solidFill>
                  <a:latin typeface="Arial" charset="0"/>
                  <a:ea typeface="ＭＳ Ｐゴシック" charset="0"/>
                </a:defRPr>
              </a:lvl5pPr>
              <a:lvl6pPr marL="2514600" indent="-228600" eaLnBrk="0" fontAlgn="base" hangingPunct="0">
                <a:spcBef>
                  <a:spcPct val="0"/>
                </a:spcBef>
                <a:spcAft>
                  <a:spcPct val="0"/>
                </a:spcAft>
                <a:defRPr sz="2400">
                  <a:solidFill>
                    <a:schemeClr val="accent1"/>
                  </a:solidFill>
                  <a:latin typeface="Arial" charset="0"/>
                  <a:ea typeface="ＭＳ Ｐゴシック" charset="0"/>
                </a:defRPr>
              </a:lvl6pPr>
              <a:lvl7pPr marL="2971800" indent="-228600" eaLnBrk="0" fontAlgn="base" hangingPunct="0">
                <a:spcBef>
                  <a:spcPct val="0"/>
                </a:spcBef>
                <a:spcAft>
                  <a:spcPct val="0"/>
                </a:spcAft>
                <a:defRPr sz="2400">
                  <a:solidFill>
                    <a:schemeClr val="accent1"/>
                  </a:solidFill>
                  <a:latin typeface="Arial" charset="0"/>
                  <a:ea typeface="ＭＳ Ｐゴシック" charset="0"/>
                </a:defRPr>
              </a:lvl7pPr>
              <a:lvl8pPr marL="3429000" indent="-228600" eaLnBrk="0" fontAlgn="base" hangingPunct="0">
                <a:spcBef>
                  <a:spcPct val="0"/>
                </a:spcBef>
                <a:spcAft>
                  <a:spcPct val="0"/>
                </a:spcAft>
                <a:defRPr sz="2400">
                  <a:solidFill>
                    <a:schemeClr val="accent1"/>
                  </a:solidFill>
                  <a:latin typeface="Arial" charset="0"/>
                  <a:ea typeface="ＭＳ Ｐゴシック" charset="0"/>
                </a:defRPr>
              </a:lvl8pPr>
              <a:lvl9pPr marL="3886200" indent="-228600" eaLnBrk="0" fontAlgn="base" hangingPunct="0">
                <a:spcBef>
                  <a:spcPct val="0"/>
                </a:spcBef>
                <a:spcAft>
                  <a:spcPct val="0"/>
                </a:spcAft>
                <a:defRPr sz="2400">
                  <a:solidFill>
                    <a:schemeClr val="accent1"/>
                  </a:solidFill>
                  <a:latin typeface="Arial" charset="0"/>
                  <a:ea typeface="ＭＳ Ｐゴシック" charset="0"/>
                </a:defRPr>
              </a:lvl9pPr>
            </a:lstStyle>
            <a:p>
              <a:pPr>
                <a:defRPr/>
              </a:pPr>
              <a:r>
                <a:rPr lang="en-US" sz="1200" dirty="0" smtClean="0">
                  <a:solidFill>
                    <a:srgbClr val="000000"/>
                  </a:solidFill>
                  <a:latin typeface="Calibri" charset="0"/>
                  <a:cs typeface="Calibri" charset="0"/>
                </a:rPr>
                <a:t>64-bit </a:t>
              </a:r>
              <a:r>
                <a:rPr lang="en-US" sz="1200" dirty="0" err="1" smtClean="0">
                  <a:solidFill>
                    <a:srgbClr val="000000"/>
                  </a:solidFill>
                  <a:latin typeface="Calibri" charset="0"/>
                  <a:cs typeface="Calibri" charset="0"/>
                </a:rPr>
                <a:t>addr</a:t>
              </a:r>
              <a:endParaRPr lang="en-US" sz="1200" dirty="0" smtClean="0">
                <a:solidFill>
                  <a:srgbClr val="000000"/>
                </a:solidFill>
                <a:latin typeface="Calibri" charset="0"/>
                <a:cs typeface="Calibri" charset="0"/>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Endianness</a:t>
            </a:r>
            <a:r>
              <a:rPr lang="en-US" dirty="0" smtClean="0"/>
              <a:t> </a:t>
            </a:r>
            <a:r>
              <a:rPr lang="en-US" sz="1000" dirty="0" smtClean="0"/>
              <a:t>from </a:t>
            </a:r>
            <a:r>
              <a:rPr lang="en-US" sz="1000" dirty="0" err="1" smtClean="0"/>
              <a:t>wikipedia</a:t>
            </a:r>
            <a:endParaRPr lang="en-US" dirty="0"/>
          </a:p>
        </p:txBody>
      </p:sp>
      <p:sp>
        <p:nvSpPr>
          <p:cNvPr id="3" name="Content Placeholder 2"/>
          <p:cNvSpPr>
            <a:spLocks noGrp="1"/>
          </p:cNvSpPr>
          <p:nvPr>
            <p:ph idx="1"/>
          </p:nvPr>
        </p:nvSpPr>
        <p:spPr/>
        <p:txBody>
          <a:bodyPr/>
          <a:lstStyle/>
          <a:p>
            <a:r>
              <a:rPr lang="en-US" sz="1600" dirty="0" err="1" smtClean="0"/>
              <a:t>Endianness</a:t>
            </a:r>
            <a:r>
              <a:rPr lang="en-US" sz="1600" dirty="0" smtClean="0"/>
              <a:t> refers to the sequential order used to numerically interpret a range of bytes in computer memory as a larger, composed word value. It also describes the order of byte transmission over a digital link. Words may be represented in big-endian or little-endian format, depending on whether bits or bytes or other components are numbered from the big end (most significant bit) or the little end (least significant bit). </a:t>
            </a:r>
            <a:r>
              <a:rPr lang="en-US" sz="1600" dirty="0" smtClean="0">
                <a:solidFill>
                  <a:srgbClr val="FF0000"/>
                </a:solidFill>
              </a:rPr>
              <a:t>When addressing memory or sending/storing words </a:t>
            </a:r>
            <a:r>
              <a:rPr lang="en-US" sz="1600" dirty="0" err="1" smtClean="0">
                <a:solidFill>
                  <a:srgbClr val="FF0000"/>
                </a:solidFill>
              </a:rPr>
              <a:t>bytewise</a:t>
            </a:r>
            <a:r>
              <a:rPr lang="en-US" sz="1600" dirty="0" smtClean="0">
                <a:solidFill>
                  <a:srgbClr val="FF0000"/>
                </a:solidFill>
              </a:rPr>
              <a:t>, in big-endian format, the most significant byte, which is the byte containing the most significant bit, is sent first (has the lowest address) and the following bytes are sent (or addressed) in decreasing significance order with the least significant byte, which is the byte containing the least significant bit, thus being sent in last place (and having the highest address). </a:t>
            </a:r>
            <a:r>
              <a:rPr lang="en-US" sz="1600" dirty="0" smtClean="0"/>
              <a:t>Little-endian format reverses the order of the sequence and addresses/sends/stores the least significant byte first (lowest address) and the most significant byte last (highest address). The order of bits within a byte or word can also have </a:t>
            </a:r>
            <a:r>
              <a:rPr lang="en-US" sz="1600" dirty="0" err="1" smtClean="0"/>
              <a:t>endianness</a:t>
            </a:r>
            <a:r>
              <a:rPr lang="en-US" sz="1600" dirty="0" smtClean="0"/>
              <a:t> (as discussed later); however, a byte is typically handled as a numerical value or character symbol and so bit sequence order is obviated</a:t>
            </a:r>
          </a:p>
          <a:p>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en-US" altLang="en-US">
                <a:latin typeface="Optima" charset="0"/>
                <a:ea typeface="ＭＳ Ｐゴシック" charset="-128"/>
                <a:cs typeface="Optima" charset="0"/>
              </a:rPr>
              <a:t>Instruction Classes</a:t>
            </a:r>
          </a:p>
        </p:txBody>
      </p:sp>
      <p:sp>
        <p:nvSpPr>
          <p:cNvPr id="49154" name="Rectangle 3"/>
          <p:cNvSpPr>
            <a:spLocks noGrp="1" noChangeArrowheads="1"/>
          </p:cNvSpPr>
          <p:nvPr>
            <p:ph type="body" idx="1"/>
          </p:nvPr>
        </p:nvSpPr>
        <p:spPr/>
        <p:txBody>
          <a:bodyPr/>
          <a:lstStyle/>
          <a:p>
            <a:pPr eaLnBrk="1" hangingPunct="1"/>
            <a:r>
              <a:rPr lang="en-US" altLang="en-US">
                <a:latin typeface="Optima" charset="0"/>
                <a:ea typeface="ＭＳ Ｐゴシック" charset="-128"/>
                <a:cs typeface="Optima" charset="0"/>
              </a:rPr>
              <a:t>For most architectures, instructions can be grouped into three classes</a:t>
            </a:r>
          </a:p>
          <a:p>
            <a:pPr lvl="1" eaLnBrk="1" hangingPunct="1"/>
            <a:r>
              <a:rPr lang="en-US" altLang="en-US">
                <a:latin typeface="Optima" charset="0"/>
                <a:cs typeface="Optima" charset="0"/>
              </a:rPr>
              <a:t>ALU operations </a:t>
            </a:r>
          </a:p>
          <a:p>
            <a:pPr lvl="1" eaLnBrk="1" hangingPunct="1"/>
            <a:r>
              <a:rPr lang="en-US" altLang="en-US">
                <a:latin typeface="Optima" charset="0"/>
                <a:cs typeface="Optima" charset="0"/>
              </a:rPr>
              <a:t>Control Flow</a:t>
            </a:r>
          </a:p>
          <a:p>
            <a:pPr lvl="1" eaLnBrk="1" hangingPunct="1"/>
            <a:r>
              <a:rPr lang="en-US" altLang="en-US">
                <a:latin typeface="Optima" charset="0"/>
                <a:cs typeface="Optima" charset="0"/>
              </a:rPr>
              <a:t>Data Movement</a:t>
            </a:r>
          </a:p>
          <a:p>
            <a:pPr lvl="1" eaLnBrk="1" hangingPunct="1"/>
            <a:endParaRPr lang="en-US" altLang="en-US" sz="2000">
              <a:latin typeface="Optima" charset="0"/>
              <a:cs typeface="Optima" charset="0"/>
            </a:endParaRPr>
          </a:p>
        </p:txBody>
      </p:sp>
      <p:sp>
        <p:nvSpPr>
          <p:cNvPr id="49155" name="Rectangle 1"/>
          <p:cNvSpPr>
            <a:spLocks noChangeArrowheads="1"/>
          </p:cNvSpPr>
          <p:nvPr/>
        </p:nvSpPr>
        <p:spPr bwMode="auto">
          <a:xfrm>
            <a:off x="4876800" y="2590800"/>
            <a:ext cx="3810000" cy="1200328"/>
          </a:xfrm>
          <a:prstGeom prst="rect">
            <a:avLst/>
          </a:prstGeom>
          <a:solidFill>
            <a:srgbClr val="B3D1F0"/>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eaLnBrk="1" hangingPunct="1"/>
            <a:r>
              <a:rPr lang="en-US" altLang="en-US" i="1" dirty="0">
                <a:solidFill>
                  <a:schemeClr val="tx2"/>
                </a:solidFill>
                <a:latin typeface="Calibri" charset="0"/>
              </a:rPr>
              <a:t>Consider instructions in  programming languages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pPr eaLnBrk="1" hangingPunct="1"/>
            <a:r>
              <a:rPr lang="en-US" altLang="en-US" dirty="0">
                <a:solidFill>
                  <a:schemeClr val="tx1"/>
                </a:solidFill>
                <a:latin typeface="Optima" charset="0"/>
                <a:ea typeface="ＭＳ Ｐゴシック" charset="-128"/>
                <a:cs typeface="Optima" charset="0"/>
              </a:rPr>
              <a:t>Instruction Encoding </a:t>
            </a:r>
          </a:p>
        </p:txBody>
      </p:sp>
      <p:sp>
        <p:nvSpPr>
          <p:cNvPr id="3" name="Content Placeholder 2"/>
          <p:cNvSpPr>
            <a:spLocks noGrp="1"/>
          </p:cNvSpPr>
          <p:nvPr>
            <p:ph sz="half" idx="1"/>
          </p:nvPr>
        </p:nvSpPr>
        <p:spPr>
          <a:xfrm>
            <a:off x="457200" y="1219200"/>
            <a:ext cx="3581400" cy="5105400"/>
          </a:xfrm>
        </p:spPr>
        <p:txBody>
          <a:bodyPr/>
          <a:lstStyle/>
          <a:p>
            <a:pPr eaLnBrk="1" hangingPunct="1">
              <a:lnSpc>
                <a:spcPct val="90000"/>
              </a:lnSpc>
              <a:buFont typeface="Times" charset="0"/>
              <a:buNone/>
            </a:pPr>
            <a:r>
              <a:rPr lang="en-US" altLang="en-US" sz="2400" dirty="0">
                <a:latin typeface="Optima" charset="0"/>
                <a:ea typeface="ＭＳ Ｐゴシック" charset="-128"/>
                <a:cs typeface="Optima" charset="0"/>
              </a:rPr>
              <a:t>Similar across many </a:t>
            </a:r>
            <a:r>
              <a:rPr lang="en-US" altLang="en-US" sz="2400" dirty="0" err="1">
                <a:latin typeface="Optima" charset="0"/>
                <a:ea typeface="ＭＳ Ｐゴシック" charset="-128"/>
                <a:cs typeface="Optima" charset="0"/>
              </a:rPr>
              <a:t>ISAs</a:t>
            </a:r>
            <a:endParaRPr lang="en-US" altLang="en-US" sz="2400" dirty="0">
              <a:latin typeface="Optima" charset="0"/>
              <a:ea typeface="ＭＳ Ｐゴシック" charset="-128"/>
              <a:cs typeface="Optima" charset="0"/>
            </a:endParaRPr>
          </a:p>
          <a:p>
            <a:pPr eaLnBrk="1" hangingPunct="1">
              <a:lnSpc>
                <a:spcPct val="90000"/>
              </a:lnSpc>
            </a:pPr>
            <a:endParaRPr lang="en-US" altLang="en-US" sz="2000" dirty="0">
              <a:latin typeface="Optima" charset="0"/>
              <a:ea typeface="ＭＳ Ｐゴシック" charset="-128"/>
              <a:cs typeface="Optima" charset="0"/>
            </a:endParaRPr>
          </a:p>
          <a:p>
            <a:pPr eaLnBrk="1" hangingPunct="1">
              <a:lnSpc>
                <a:spcPct val="90000"/>
              </a:lnSpc>
            </a:pPr>
            <a:r>
              <a:rPr lang="en-US" altLang="en-US" sz="2000" dirty="0">
                <a:latin typeface="Optima" charset="0"/>
                <a:ea typeface="ＭＳ Ｐゴシック" charset="-128"/>
                <a:cs typeface="Optima" charset="0"/>
              </a:rPr>
              <a:t>Operations or </a:t>
            </a:r>
            <a:r>
              <a:rPr lang="en-US" altLang="en-US" sz="2000" dirty="0" err="1">
                <a:latin typeface="Optima" charset="0"/>
                <a:ea typeface="ＭＳ Ｐゴシック" charset="-128"/>
                <a:cs typeface="Optima" charset="0"/>
              </a:rPr>
              <a:t>opcodes</a:t>
            </a:r>
            <a:endParaRPr lang="en-US" altLang="en-US" sz="2000" dirty="0">
              <a:latin typeface="Optima" charset="0"/>
              <a:ea typeface="ＭＳ Ｐゴシック" charset="-128"/>
              <a:cs typeface="Optima" charset="0"/>
            </a:endParaRPr>
          </a:p>
          <a:p>
            <a:pPr eaLnBrk="1" hangingPunct="1">
              <a:lnSpc>
                <a:spcPct val="90000"/>
              </a:lnSpc>
            </a:pPr>
            <a:endParaRPr lang="en-US" altLang="en-US" sz="2000" dirty="0">
              <a:latin typeface="Optima" charset="0"/>
              <a:ea typeface="ＭＳ Ｐゴシック" charset="-128"/>
              <a:cs typeface="Optima" charset="0"/>
            </a:endParaRPr>
          </a:p>
          <a:p>
            <a:pPr eaLnBrk="1" hangingPunct="1">
              <a:lnSpc>
                <a:spcPct val="90000"/>
              </a:lnSpc>
            </a:pPr>
            <a:r>
              <a:rPr lang="en-US" altLang="en-US" sz="2000" dirty="0">
                <a:latin typeface="Optima" charset="0"/>
                <a:ea typeface="ＭＳ Ｐゴシック" charset="-128"/>
                <a:cs typeface="Optima" charset="0"/>
              </a:rPr>
              <a:t>Number of operands</a:t>
            </a:r>
          </a:p>
          <a:p>
            <a:pPr eaLnBrk="1" hangingPunct="1">
              <a:lnSpc>
                <a:spcPct val="90000"/>
              </a:lnSpc>
            </a:pPr>
            <a:endParaRPr lang="en-US" altLang="en-US" sz="2000" dirty="0">
              <a:latin typeface="Optima" charset="0"/>
              <a:ea typeface="ＭＳ Ｐゴシック" charset="-128"/>
              <a:cs typeface="Optima" charset="0"/>
            </a:endParaRPr>
          </a:p>
          <a:p>
            <a:pPr eaLnBrk="1" hangingPunct="1">
              <a:lnSpc>
                <a:spcPct val="90000"/>
              </a:lnSpc>
            </a:pPr>
            <a:r>
              <a:rPr lang="en-US" altLang="en-US" sz="2000" dirty="0">
                <a:latin typeface="Optima" charset="0"/>
                <a:ea typeface="ＭＳ Ｐゴシック" charset="-128"/>
                <a:cs typeface="Optima" charset="0"/>
              </a:rPr>
              <a:t>Operand values</a:t>
            </a:r>
            <a:r>
              <a:rPr lang="en-US" altLang="en-US" sz="2000" dirty="0" smtClean="0">
                <a:latin typeface="Optima" charset="0"/>
                <a:ea typeface="ＭＳ Ｐゴシック" charset="-128"/>
                <a:cs typeface="Optima" charset="0"/>
              </a:rPr>
              <a:t> or which register </a:t>
            </a:r>
            <a:r>
              <a:rPr lang="en-US" altLang="en-US" sz="2000" dirty="0">
                <a:latin typeface="Optima" charset="0"/>
                <a:ea typeface="ＭＳ Ｐゴシック" charset="-128"/>
                <a:cs typeface="Optima" charset="0"/>
              </a:rPr>
              <a:t>to get the </a:t>
            </a:r>
            <a:r>
              <a:rPr lang="en-US" altLang="en-US" sz="2000" dirty="0" smtClean="0">
                <a:latin typeface="Optima" charset="0"/>
                <a:ea typeface="ＭＳ Ｐゴシック" charset="-128"/>
                <a:cs typeface="Optima" charset="0"/>
              </a:rPr>
              <a:t>values</a:t>
            </a:r>
          </a:p>
          <a:p>
            <a:pPr eaLnBrk="1" hangingPunct="1">
              <a:lnSpc>
                <a:spcPct val="90000"/>
              </a:lnSpc>
            </a:pPr>
            <a:endParaRPr lang="en-US" altLang="en-US" sz="2000" dirty="0">
              <a:latin typeface="Optima" charset="0"/>
              <a:ea typeface="ＭＳ Ｐゴシック" charset="-128"/>
              <a:cs typeface="Optima" charset="0"/>
            </a:endParaRPr>
          </a:p>
          <a:p>
            <a:pPr eaLnBrk="1" hangingPunct="1">
              <a:lnSpc>
                <a:spcPct val="90000"/>
              </a:lnSpc>
            </a:pPr>
            <a:r>
              <a:rPr lang="en-US" altLang="en-US" sz="2000" dirty="0">
                <a:latin typeface="Optima" charset="0"/>
                <a:ea typeface="ＭＳ Ｐゴシック" charset="-128"/>
                <a:cs typeface="Optima" charset="0"/>
              </a:rPr>
              <a:t>Operand </a:t>
            </a:r>
            <a:r>
              <a:rPr lang="en-US" altLang="en-US" sz="2000" dirty="0" err="1">
                <a:latin typeface="Optima" charset="0"/>
                <a:ea typeface="ＭＳ Ｐゴシック" charset="-128"/>
                <a:cs typeface="Optima" charset="0"/>
              </a:rPr>
              <a:t>specifiers</a:t>
            </a:r>
            <a:endParaRPr lang="en-US" altLang="en-US" sz="2000" dirty="0">
              <a:latin typeface="Optima" charset="0"/>
              <a:ea typeface="ＭＳ Ｐゴシック" charset="-128"/>
              <a:cs typeface="Optima" charset="0"/>
            </a:endParaRPr>
          </a:p>
          <a:p>
            <a:pPr lvl="1" eaLnBrk="1" hangingPunct="1">
              <a:lnSpc>
                <a:spcPct val="90000"/>
              </a:lnSpc>
            </a:pPr>
            <a:r>
              <a:rPr lang="en-US" altLang="en-US" sz="1600" dirty="0">
                <a:latin typeface="Optima" charset="0"/>
                <a:cs typeface="Optima" charset="0"/>
              </a:rPr>
              <a:t>Which one is source which one is destination</a:t>
            </a:r>
            <a:endParaRPr lang="en-US" altLang="en-US" sz="1600" dirty="0" smtClean="0">
              <a:latin typeface="Optima" charset="0"/>
              <a:cs typeface="Optima" charset="0"/>
            </a:endParaRPr>
          </a:p>
          <a:p>
            <a:pPr eaLnBrk="1" hangingPunct="1">
              <a:lnSpc>
                <a:spcPct val="90000"/>
              </a:lnSpc>
              <a:buNone/>
            </a:pPr>
            <a:endParaRPr lang="en-US" altLang="en-US" sz="2200" dirty="0" smtClean="0">
              <a:latin typeface="Optima" charset="0"/>
              <a:ea typeface="ＭＳ Ｐゴシック" charset="-128"/>
              <a:cs typeface="Optima" charset="0"/>
            </a:endParaRPr>
          </a:p>
          <a:p>
            <a:pPr lvl="1" eaLnBrk="1" hangingPunct="1">
              <a:lnSpc>
                <a:spcPct val="90000"/>
              </a:lnSpc>
            </a:pPr>
            <a:endParaRPr lang="en-US" altLang="en-US" sz="1800" dirty="0">
              <a:latin typeface="Optima" charset="0"/>
              <a:cs typeface="Optima" charset="0"/>
            </a:endParaRPr>
          </a:p>
          <a:p>
            <a:pPr lvl="1" eaLnBrk="1" hangingPunct="1">
              <a:lnSpc>
                <a:spcPct val="90000"/>
              </a:lnSpc>
            </a:pPr>
            <a:endParaRPr lang="en-US" altLang="en-US" sz="1800" dirty="0">
              <a:latin typeface="Optima" charset="0"/>
              <a:cs typeface="Optima" charset="0"/>
            </a:endParaRPr>
          </a:p>
          <a:p>
            <a:pPr eaLnBrk="1" hangingPunct="1">
              <a:lnSpc>
                <a:spcPct val="90000"/>
              </a:lnSpc>
            </a:pPr>
            <a:endParaRPr lang="en-US" altLang="en-US" sz="2000" dirty="0">
              <a:latin typeface="Optima" charset="0"/>
              <a:ea typeface="ＭＳ Ｐゴシック" charset="-128"/>
              <a:cs typeface="Optima" charset="0"/>
            </a:endParaRPr>
          </a:p>
          <a:p>
            <a:pPr eaLnBrk="1" hangingPunct="1">
              <a:lnSpc>
                <a:spcPct val="90000"/>
              </a:lnSpc>
            </a:pPr>
            <a:endParaRPr lang="en-US" altLang="en-US" sz="2000" dirty="0">
              <a:latin typeface="Optima" charset="0"/>
              <a:ea typeface="ＭＳ Ｐゴシック" charset="-128"/>
              <a:cs typeface="Optima" charset="0"/>
            </a:endParaRPr>
          </a:p>
          <a:p>
            <a:pPr eaLnBrk="1" hangingPunct="1">
              <a:lnSpc>
                <a:spcPct val="90000"/>
              </a:lnSpc>
            </a:pPr>
            <a:endParaRPr lang="en-US" altLang="en-US" sz="2000" dirty="0">
              <a:latin typeface="Optima" charset="0"/>
              <a:ea typeface="ＭＳ Ｐゴシック" charset="-128"/>
              <a:cs typeface="Optima" charset="0"/>
            </a:endParaRPr>
          </a:p>
          <a:p>
            <a:pPr eaLnBrk="1" hangingPunct="1">
              <a:lnSpc>
                <a:spcPct val="90000"/>
              </a:lnSpc>
            </a:pPr>
            <a:endParaRPr lang="en-US" altLang="en-US" sz="2000" dirty="0">
              <a:latin typeface="Optima" charset="0"/>
              <a:ea typeface="ＭＳ Ｐゴシック" charset="-128"/>
              <a:cs typeface="Optima" charset="0"/>
            </a:endParaRPr>
          </a:p>
          <a:p>
            <a:pPr eaLnBrk="1" hangingPunct="1">
              <a:lnSpc>
                <a:spcPct val="90000"/>
              </a:lnSpc>
            </a:pPr>
            <a:endParaRPr lang="en-US" altLang="en-US" sz="2000" dirty="0">
              <a:latin typeface="Optima" charset="0"/>
              <a:ea typeface="ＭＳ Ｐゴシック" charset="-128"/>
              <a:cs typeface="Optima" charset="0"/>
            </a:endParaRPr>
          </a:p>
        </p:txBody>
      </p:sp>
      <p:sp>
        <p:nvSpPr>
          <p:cNvPr id="4" name="Text Box 4"/>
          <p:cNvSpPr txBox="1">
            <a:spLocks noChangeArrowheads="1"/>
          </p:cNvSpPr>
          <p:nvPr/>
        </p:nvSpPr>
        <p:spPr bwMode="auto">
          <a:xfrm>
            <a:off x="4924425" y="1600200"/>
            <a:ext cx="3609975" cy="4000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2000" b="1">
                <a:solidFill>
                  <a:srgbClr val="000000"/>
                </a:solidFill>
                <a:latin typeface="Courier" charset="0"/>
              </a:rPr>
              <a:t>add</a:t>
            </a:r>
            <a:r>
              <a:rPr lang="en-US" altLang="en-US" sz="1800" b="1">
                <a:solidFill>
                  <a:srgbClr val="000000"/>
                </a:solidFill>
                <a:latin typeface="Courier" charset="0"/>
              </a:rPr>
              <a:t>   $1,  $2,  $3</a:t>
            </a:r>
          </a:p>
        </p:txBody>
      </p:sp>
      <p:grpSp>
        <p:nvGrpSpPr>
          <p:cNvPr id="2" name="Group 5"/>
          <p:cNvGrpSpPr>
            <a:grpSpLocks/>
          </p:cNvGrpSpPr>
          <p:nvPr/>
        </p:nvGrpSpPr>
        <p:grpSpPr bwMode="auto">
          <a:xfrm>
            <a:off x="4267200" y="3200400"/>
            <a:ext cx="4724400" cy="369888"/>
            <a:chOff x="2992" y="2424"/>
            <a:chExt cx="1688" cy="233"/>
          </a:xfrm>
        </p:grpSpPr>
        <p:sp>
          <p:nvSpPr>
            <p:cNvPr id="57363" name="Rectangle 6"/>
            <p:cNvSpPr>
              <a:spLocks noChangeArrowheads="1"/>
            </p:cNvSpPr>
            <p:nvPr/>
          </p:nvSpPr>
          <p:spPr bwMode="auto">
            <a:xfrm>
              <a:off x="2992" y="2432"/>
              <a:ext cx="1688" cy="216"/>
            </a:xfrm>
            <a:prstGeom prst="rect">
              <a:avLst/>
            </a:prstGeom>
            <a:solidFill>
              <a:srgbClr val="FBFFB8"/>
            </a:solidFill>
            <a:ln w="19050">
              <a:solidFill>
                <a:schemeClr val="tx1"/>
              </a:solidFill>
              <a:miter lim="800000"/>
              <a:headEnd/>
              <a:tailEnd/>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endParaRPr lang="en-US" altLang="en-US" sz="1800">
                <a:latin typeface="Calibri" charset="0"/>
              </a:endParaRPr>
            </a:p>
          </p:txBody>
        </p:sp>
        <p:sp>
          <p:nvSpPr>
            <p:cNvPr id="57364" name="Text Box 7"/>
            <p:cNvSpPr txBox="1">
              <a:spLocks noChangeArrowheads="1"/>
            </p:cNvSpPr>
            <p:nvPr/>
          </p:nvSpPr>
          <p:spPr bwMode="auto">
            <a:xfrm>
              <a:off x="4050" y="2424"/>
              <a:ext cx="331" cy="23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b="1" dirty="0">
                  <a:solidFill>
                    <a:srgbClr val="000000"/>
                  </a:solidFill>
                  <a:latin typeface="Calibri" charset="0"/>
                </a:rPr>
                <a:t>src2</a:t>
              </a:r>
            </a:p>
          </p:txBody>
        </p:sp>
        <p:sp>
          <p:nvSpPr>
            <p:cNvPr id="57365" name="Text Box 8"/>
            <p:cNvSpPr txBox="1">
              <a:spLocks noChangeArrowheads="1"/>
            </p:cNvSpPr>
            <p:nvPr/>
          </p:nvSpPr>
          <p:spPr bwMode="auto">
            <a:xfrm>
              <a:off x="4453" y="2424"/>
              <a:ext cx="227" cy="23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b="1" dirty="0" err="1">
                  <a:solidFill>
                    <a:srgbClr val="000000"/>
                  </a:solidFill>
                  <a:latin typeface="Calibri" charset="0"/>
                </a:rPr>
                <a:t>dst</a:t>
              </a:r>
              <a:endParaRPr lang="en-US" altLang="en-US" sz="1800" b="1" dirty="0">
                <a:solidFill>
                  <a:srgbClr val="000000"/>
                </a:solidFill>
                <a:latin typeface="Calibri" charset="0"/>
              </a:endParaRPr>
            </a:p>
          </p:txBody>
        </p:sp>
        <p:sp>
          <p:nvSpPr>
            <p:cNvPr id="57366" name="Text Box 9"/>
            <p:cNvSpPr txBox="1">
              <a:spLocks noChangeArrowheads="1"/>
            </p:cNvSpPr>
            <p:nvPr/>
          </p:nvSpPr>
          <p:spPr bwMode="auto">
            <a:xfrm>
              <a:off x="3109" y="2424"/>
              <a:ext cx="400" cy="23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b="1" dirty="0" err="1">
                  <a:solidFill>
                    <a:srgbClr val="000000"/>
                  </a:solidFill>
                  <a:latin typeface="Calibri" charset="0"/>
                </a:rPr>
                <a:t>opcode</a:t>
              </a:r>
              <a:endParaRPr lang="en-US" altLang="en-US" sz="1800" b="1" dirty="0">
                <a:solidFill>
                  <a:srgbClr val="000000"/>
                </a:solidFill>
                <a:latin typeface="Calibri" charset="0"/>
              </a:endParaRPr>
            </a:p>
          </p:txBody>
        </p:sp>
        <p:sp>
          <p:nvSpPr>
            <p:cNvPr id="57367" name="Text Box 10"/>
            <p:cNvSpPr txBox="1">
              <a:spLocks noChangeArrowheads="1"/>
            </p:cNvSpPr>
            <p:nvPr/>
          </p:nvSpPr>
          <p:spPr bwMode="auto">
            <a:xfrm>
              <a:off x="3664" y="2424"/>
              <a:ext cx="308" cy="23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b="1" dirty="0">
                  <a:solidFill>
                    <a:srgbClr val="000000"/>
                  </a:solidFill>
                  <a:latin typeface="Calibri" charset="0"/>
                </a:rPr>
                <a:t>src1</a:t>
              </a:r>
            </a:p>
          </p:txBody>
        </p:sp>
        <p:sp>
          <p:nvSpPr>
            <p:cNvPr id="57368" name="Line 11"/>
            <p:cNvSpPr>
              <a:spLocks noChangeShapeType="1"/>
            </p:cNvSpPr>
            <p:nvPr/>
          </p:nvSpPr>
          <p:spPr bwMode="auto">
            <a:xfrm>
              <a:off x="3571" y="2424"/>
              <a:ext cx="0" cy="216"/>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57369" name="Line 12"/>
            <p:cNvSpPr>
              <a:spLocks noChangeShapeType="1"/>
            </p:cNvSpPr>
            <p:nvPr/>
          </p:nvSpPr>
          <p:spPr bwMode="auto">
            <a:xfrm>
              <a:off x="4386" y="2439"/>
              <a:ext cx="0" cy="216"/>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57370" name="Line 13"/>
            <p:cNvSpPr>
              <a:spLocks noChangeShapeType="1"/>
            </p:cNvSpPr>
            <p:nvPr/>
          </p:nvSpPr>
          <p:spPr bwMode="auto">
            <a:xfrm>
              <a:off x="3975" y="2424"/>
              <a:ext cx="0" cy="216"/>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grpSp>
      <p:sp>
        <p:nvSpPr>
          <p:cNvPr id="14" name="Line 14"/>
          <p:cNvSpPr>
            <a:spLocks noChangeShapeType="1"/>
          </p:cNvSpPr>
          <p:nvPr/>
        </p:nvSpPr>
        <p:spPr bwMode="auto">
          <a:xfrm flipH="1">
            <a:off x="7315200" y="3581400"/>
            <a:ext cx="228600" cy="1676400"/>
          </a:xfrm>
          <a:prstGeom prst="line">
            <a:avLst/>
          </a:prstGeom>
          <a:noFill/>
          <a:ln w="22225">
            <a:solidFill>
              <a:schemeClr val="tx1"/>
            </a:solidFill>
            <a:round/>
            <a:headEnd/>
            <a:tailEnd type="arrow" w="lg"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15" name="Line 15"/>
          <p:cNvSpPr>
            <a:spLocks noChangeShapeType="1"/>
          </p:cNvSpPr>
          <p:nvPr/>
        </p:nvSpPr>
        <p:spPr bwMode="auto">
          <a:xfrm flipH="1">
            <a:off x="5029200" y="3581400"/>
            <a:ext cx="0" cy="1752600"/>
          </a:xfrm>
          <a:prstGeom prst="line">
            <a:avLst/>
          </a:prstGeom>
          <a:noFill/>
          <a:ln w="22225">
            <a:solidFill>
              <a:schemeClr val="tx1"/>
            </a:solidFill>
            <a:round/>
            <a:headEnd/>
            <a:tailEnd type="arrow" w="lg"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16" name="Line 16"/>
          <p:cNvSpPr>
            <a:spLocks noChangeShapeType="1"/>
          </p:cNvSpPr>
          <p:nvPr/>
        </p:nvSpPr>
        <p:spPr bwMode="auto">
          <a:xfrm flipH="1">
            <a:off x="6431280" y="3581400"/>
            <a:ext cx="45719" cy="1676400"/>
          </a:xfrm>
          <a:prstGeom prst="line">
            <a:avLst/>
          </a:prstGeom>
          <a:noFill/>
          <a:ln w="22225">
            <a:solidFill>
              <a:schemeClr val="tx1"/>
            </a:solidFill>
            <a:round/>
            <a:headEnd/>
            <a:tailEnd type="arrow" w="lg"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17" name="Line 17"/>
          <p:cNvSpPr>
            <a:spLocks noChangeShapeType="1"/>
          </p:cNvSpPr>
          <p:nvPr/>
        </p:nvSpPr>
        <p:spPr bwMode="auto">
          <a:xfrm flipH="1">
            <a:off x="8382000" y="3581400"/>
            <a:ext cx="152400" cy="1676400"/>
          </a:xfrm>
          <a:prstGeom prst="line">
            <a:avLst/>
          </a:prstGeom>
          <a:noFill/>
          <a:ln w="22225">
            <a:solidFill>
              <a:schemeClr val="tx1"/>
            </a:solidFill>
            <a:round/>
            <a:headEnd/>
            <a:tailEnd type="arrow" w="lg"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grpSp>
        <p:nvGrpSpPr>
          <p:cNvPr id="5" name="Group 23"/>
          <p:cNvGrpSpPr>
            <a:grpSpLocks/>
          </p:cNvGrpSpPr>
          <p:nvPr/>
        </p:nvGrpSpPr>
        <p:grpSpPr bwMode="auto">
          <a:xfrm>
            <a:off x="4671016" y="5334001"/>
            <a:ext cx="3940060" cy="338556"/>
            <a:chOff x="4992121" y="3276588"/>
            <a:chExt cx="3940091" cy="339444"/>
          </a:xfrm>
        </p:grpSpPr>
        <p:sp>
          <p:nvSpPr>
            <p:cNvPr id="57359" name="TextBox 18"/>
            <p:cNvSpPr txBox="1">
              <a:spLocks noChangeArrowheads="1"/>
            </p:cNvSpPr>
            <p:nvPr/>
          </p:nvSpPr>
          <p:spPr bwMode="auto">
            <a:xfrm>
              <a:off x="4992121" y="3276590"/>
              <a:ext cx="1539115" cy="339442"/>
            </a:xfrm>
            <a:prstGeom prst="rect">
              <a:avLst/>
            </a:prstGeom>
            <a:noFill/>
            <a:ln w="15875">
              <a:solidFill>
                <a:schemeClr val="tx1"/>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600" b="1" dirty="0" smtClean="0">
                  <a:solidFill>
                    <a:srgbClr val="000000"/>
                  </a:solidFill>
                  <a:latin typeface="Courier" charset="0"/>
                </a:rPr>
                <a:t>10001011000</a:t>
              </a:r>
              <a:endParaRPr lang="en-US" altLang="en-US" sz="1600" b="1" dirty="0">
                <a:solidFill>
                  <a:srgbClr val="000000"/>
                </a:solidFill>
                <a:latin typeface="Courier" charset="0"/>
              </a:endParaRPr>
            </a:p>
          </p:txBody>
        </p:sp>
        <p:sp>
          <p:nvSpPr>
            <p:cNvPr id="57360" name="Rectangle 19"/>
            <p:cNvSpPr>
              <a:spLocks noChangeArrowheads="1"/>
            </p:cNvSpPr>
            <p:nvPr/>
          </p:nvSpPr>
          <p:spPr bwMode="auto">
            <a:xfrm>
              <a:off x="6531236" y="3276588"/>
              <a:ext cx="800325" cy="339442"/>
            </a:xfrm>
            <a:prstGeom prst="rect">
              <a:avLst/>
            </a:prstGeom>
            <a:noFill/>
            <a:ln w="15875">
              <a:solidFill>
                <a:schemeClr val="tx1"/>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600" b="1" dirty="0" smtClean="0">
                  <a:solidFill>
                    <a:srgbClr val="000000"/>
                  </a:solidFill>
                  <a:latin typeface="Courier" charset="0"/>
                </a:rPr>
                <a:t>00010</a:t>
              </a:r>
              <a:endParaRPr lang="en-US" altLang="en-US" sz="1600" b="1" dirty="0">
                <a:solidFill>
                  <a:srgbClr val="000000"/>
                </a:solidFill>
                <a:latin typeface="Courier" charset="0"/>
              </a:endParaRPr>
            </a:p>
          </p:txBody>
        </p:sp>
        <p:sp>
          <p:nvSpPr>
            <p:cNvPr id="57361" name="Rectangle 20"/>
            <p:cNvSpPr>
              <a:spLocks noChangeArrowheads="1"/>
            </p:cNvSpPr>
            <p:nvPr/>
          </p:nvSpPr>
          <p:spPr bwMode="auto">
            <a:xfrm>
              <a:off x="7331561" y="3276588"/>
              <a:ext cx="800325" cy="339442"/>
            </a:xfrm>
            <a:prstGeom prst="rect">
              <a:avLst/>
            </a:prstGeom>
            <a:noFill/>
            <a:ln w="15875">
              <a:solidFill>
                <a:schemeClr val="tx1"/>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600" b="1" dirty="0" smtClean="0">
                  <a:solidFill>
                    <a:srgbClr val="000000"/>
                  </a:solidFill>
                  <a:latin typeface="Courier" charset="0"/>
                </a:rPr>
                <a:t>00011</a:t>
              </a:r>
              <a:endParaRPr lang="en-US" altLang="en-US" sz="1600" b="1" dirty="0">
                <a:solidFill>
                  <a:srgbClr val="000000"/>
                </a:solidFill>
                <a:latin typeface="Courier" charset="0"/>
              </a:endParaRPr>
            </a:p>
          </p:txBody>
        </p:sp>
        <p:sp>
          <p:nvSpPr>
            <p:cNvPr id="57362" name="Rectangle 21"/>
            <p:cNvSpPr>
              <a:spLocks noChangeArrowheads="1"/>
            </p:cNvSpPr>
            <p:nvPr/>
          </p:nvSpPr>
          <p:spPr bwMode="auto">
            <a:xfrm>
              <a:off x="8131887" y="3276588"/>
              <a:ext cx="800325" cy="339442"/>
            </a:xfrm>
            <a:prstGeom prst="rect">
              <a:avLst/>
            </a:prstGeom>
            <a:noFill/>
            <a:ln w="15875">
              <a:solidFill>
                <a:schemeClr val="tx1"/>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600" b="1" dirty="0" smtClean="0">
                  <a:solidFill>
                    <a:srgbClr val="000000"/>
                  </a:solidFill>
                  <a:latin typeface="Courier" charset="0"/>
                </a:rPr>
                <a:t>00001</a:t>
              </a:r>
              <a:endParaRPr lang="en-US" altLang="en-US" sz="1600" b="1" dirty="0">
                <a:solidFill>
                  <a:srgbClr val="000000"/>
                </a:solidFill>
                <a:latin typeface="Courier" charset="0"/>
              </a:endParaRPr>
            </a:p>
          </p:txBody>
        </p:sp>
      </p:grpSp>
      <p:sp>
        <p:nvSpPr>
          <p:cNvPr id="24" name="Line 15"/>
          <p:cNvSpPr>
            <a:spLocks noChangeShapeType="1"/>
          </p:cNvSpPr>
          <p:nvPr/>
        </p:nvSpPr>
        <p:spPr bwMode="auto">
          <a:xfrm flipH="1">
            <a:off x="5105400" y="2057400"/>
            <a:ext cx="609600" cy="1066800"/>
          </a:xfrm>
          <a:prstGeom prst="line">
            <a:avLst/>
          </a:prstGeom>
          <a:noFill/>
          <a:ln w="22225">
            <a:solidFill>
              <a:schemeClr val="tx1"/>
            </a:solidFill>
            <a:round/>
            <a:headEnd/>
            <a:tailEnd type="arrow" w="lg"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26" name="Line 15"/>
          <p:cNvSpPr>
            <a:spLocks noChangeShapeType="1"/>
          </p:cNvSpPr>
          <p:nvPr/>
        </p:nvSpPr>
        <p:spPr bwMode="auto">
          <a:xfrm>
            <a:off x="7238638" y="1981200"/>
            <a:ext cx="76561" cy="1143000"/>
          </a:xfrm>
          <a:prstGeom prst="line">
            <a:avLst/>
          </a:prstGeom>
          <a:noFill/>
          <a:ln w="22225">
            <a:solidFill>
              <a:schemeClr val="tx1"/>
            </a:solidFill>
            <a:round/>
            <a:headEnd/>
            <a:tailEnd type="arrow" w="lg"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27" name="Line 15"/>
          <p:cNvSpPr>
            <a:spLocks noChangeShapeType="1"/>
          </p:cNvSpPr>
          <p:nvPr/>
        </p:nvSpPr>
        <p:spPr bwMode="auto">
          <a:xfrm flipH="1">
            <a:off x="6601029" y="1981200"/>
            <a:ext cx="1323771" cy="1143000"/>
          </a:xfrm>
          <a:prstGeom prst="line">
            <a:avLst/>
          </a:prstGeom>
          <a:noFill/>
          <a:ln w="22225">
            <a:solidFill>
              <a:schemeClr val="tx1"/>
            </a:solidFill>
            <a:round/>
            <a:headEnd/>
            <a:tailEnd type="arrow" w="lg"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28" name="Line 15"/>
          <p:cNvSpPr>
            <a:spLocks noChangeShapeType="1"/>
          </p:cNvSpPr>
          <p:nvPr/>
        </p:nvSpPr>
        <p:spPr bwMode="auto">
          <a:xfrm>
            <a:off x="6477000" y="1981200"/>
            <a:ext cx="2133600" cy="1143000"/>
          </a:xfrm>
          <a:prstGeom prst="line">
            <a:avLst/>
          </a:prstGeom>
          <a:noFill/>
          <a:ln w="22225">
            <a:solidFill>
              <a:schemeClr val="tx1"/>
            </a:solidFill>
            <a:round/>
            <a:headEnd/>
            <a:tailEnd type="arrow" w="lg"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685800" y="228600"/>
            <a:ext cx="7772400" cy="669925"/>
          </a:xfrm>
        </p:spPr>
        <p:txBody>
          <a:bodyPr/>
          <a:lstStyle/>
          <a:p>
            <a:pPr eaLnBrk="1" hangingPunct="1"/>
            <a:r>
              <a:rPr lang="en-US" altLang="en-US">
                <a:latin typeface="Optima" charset="0"/>
                <a:ea typeface="ＭＳ Ｐゴシック" charset="-128"/>
                <a:cs typeface="Optima" charset="0"/>
              </a:rPr>
              <a:t>Variable-length Instruction Encoding</a:t>
            </a:r>
          </a:p>
        </p:txBody>
      </p:sp>
      <p:sp>
        <p:nvSpPr>
          <p:cNvPr id="60418" name="Rectangle 3"/>
          <p:cNvSpPr>
            <a:spLocks noGrp="1" noChangeArrowheads="1"/>
          </p:cNvSpPr>
          <p:nvPr>
            <p:ph type="body" sz="half" idx="1"/>
          </p:nvPr>
        </p:nvSpPr>
        <p:spPr>
          <a:xfrm>
            <a:off x="533400" y="1346200"/>
            <a:ext cx="3810000" cy="4978400"/>
          </a:xfrm>
        </p:spPr>
        <p:txBody>
          <a:bodyPr/>
          <a:lstStyle/>
          <a:p>
            <a:pPr eaLnBrk="1" hangingPunct="1"/>
            <a:r>
              <a:rPr lang="en-US" altLang="en-US" sz="1800">
                <a:latin typeface="Optima" charset="0"/>
                <a:ea typeface="ＭＳ Ｐゴシック" charset="-128"/>
                <a:cs typeface="Optima" charset="0"/>
              </a:rPr>
              <a:t>Use only the bits that is required for each instruction</a:t>
            </a:r>
          </a:p>
          <a:p>
            <a:pPr eaLnBrk="1" hangingPunct="1"/>
            <a:r>
              <a:rPr lang="en-US" altLang="en-US" sz="1800">
                <a:latin typeface="Optima" charset="0"/>
                <a:ea typeface="ＭＳ Ｐゴシック" charset="-128"/>
                <a:cs typeface="Optima" charset="0"/>
              </a:rPr>
              <a:t>Variable-length instructions give more efficient encodings</a:t>
            </a:r>
          </a:p>
          <a:p>
            <a:pPr lvl="1" eaLnBrk="1" hangingPunct="1"/>
            <a:r>
              <a:rPr lang="en-US" altLang="en-US" sz="1600">
                <a:latin typeface="Optima" charset="0"/>
                <a:cs typeface="Optima" charset="0"/>
              </a:rPr>
              <a:t>no bits to represent unused fields/operands</a:t>
            </a:r>
          </a:p>
          <a:p>
            <a:pPr lvl="1" eaLnBrk="1" hangingPunct="1"/>
            <a:r>
              <a:rPr lang="en-US" altLang="en-US" sz="1600">
                <a:latin typeface="Optima" charset="0"/>
                <a:cs typeface="Optima" charset="0"/>
              </a:rPr>
              <a:t>Examples</a:t>
            </a:r>
          </a:p>
          <a:p>
            <a:pPr lvl="2" eaLnBrk="1" hangingPunct="1"/>
            <a:r>
              <a:rPr lang="en-US" altLang="en-US" sz="1600">
                <a:latin typeface="Optima" charset="0"/>
                <a:cs typeface="Optima" charset="0"/>
              </a:rPr>
              <a:t>VAX-11, Intel x86 (byte variable)</a:t>
            </a:r>
          </a:p>
          <a:p>
            <a:pPr lvl="2" eaLnBrk="1" hangingPunct="1"/>
            <a:r>
              <a:rPr lang="en-US" altLang="en-US" sz="1600">
                <a:latin typeface="Optima" charset="0"/>
                <a:cs typeface="Optima" charset="0"/>
              </a:rPr>
              <a:t>Intel 432 (bit variable)</a:t>
            </a:r>
          </a:p>
          <a:p>
            <a:pPr eaLnBrk="1" hangingPunct="1"/>
            <a:r>
              <a:rPr lang="en-US" altLang="en-US" sz="1800">
                <a:latin typeface="Optima" charset="0"/>
                <a:ea typeface="ＭＳ Ｐゴシック" charset="-128"/>
                <a:cs typeface="Optima" charset="0"/>
              </a:rPr>
              <a:t>Can make fast implementation difficult</a:t>
            </a:r>
          </a:p>
          <a:p>
            <a:pPr lvl="1" eaLnBrk="1" hangingPunct="1"/>
            <a:r>
              <a:rPr lang="en-US" altLang="en-US" sz="1600">
                <a:latin typeface="Optima" charset="0"/>
                <a:cs typeface="Optima" charset="0"/>
              </a:rPr>
              <a:t>sequential determination of location of each operand</a:t>
            </a:r>
            <a:endParaRPr lang="en-US" altLang="en-US" sz="1800">
              <a:latin typeface="Optima" charset="0"/>
              <a:cs typeface="Optima" charset="0"/>
            </a:endParaRPr>
          </a:p>
        </p:txBody>
      </p:sp>
      <p:sp>
        <p:nvSpPr>
          <p:cNvPr id="60419" name="Rectangle 4"/>
          <p:cNvSpPr>
            <a:spLocks noChangeArrowheads="1"/>
          </p:cNvSpPr>
          <p:nvPr/>
        </p:nvSpPr>
        <p:spPr bwMode="auto">
          <a:xfrm>
            <a:off x="4635500" y="3048000"/>
            <a:ext cx="914400" cy="304800"/>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Op</a:t>
            </a:r>
          </a:p>
        </p:txBody>
      </p:sp>
      <p:grpSp>
        <p:nvGrpSpPr>
          <p:cNvPr id="2" name="Group 5"/>
          <p:cNvGrpSpPr>
            <a:grpSpLocks/>
          </p:cNvGrpSpPr>
          <p:nvPr/>
        </p:nvGrpSpPr>
        <p:grpSpPr bwMode="auto">
          <a:xfrm>
            <a:off x="4635500" y="1981200"/>
            <a:ext cx="914400" cy="609600"/>
            <a:chOff x="2880" y="1008"/>
            <a:chExt cx="576" cy="384"/>
          </a:xfrm>
        </p:grpSpPr>
        <p:sp>
          <p:nvSpPr>
            <p:cNvPr id="60456" name="Rectangle 6"/>
            <p:cNvSpPr>
              <a:spLocks noChangeArrowheads="1"/>
            </p:cNvSpPr>
            <p:nvPr/>
          </p:nvSpPr>
          <p:spPr bwMode="auto">
            <a:xfrm>
              <a:off x="2880" y="1200"/>
              <a:ext cx="576"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Op</a:t>
              </a:r>
            </a:p>
          </p:txBody>
        </p:sp>
        <p:sp>
          <p:nvSpPr>
            <p:cNvPr id="60457" name="Text Box 7"/>
            <p:cNvSpPr txBox="1">
              <a:spLocks noChangeArrowheads="1"/>
            </p:cNvSpPr>
            <p:nvPr/>
          </p:nvSpPr>
          <p:spPr bwMode="auto">
            <a:xfrm>
              <a:off x="3072" y="1008"/>
              <a:ext cx="187"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8</a:t>
              </a:r>
            </a:p>
          </p:txBody>
        </p:sp>
      </p:grpSp>
      <p:sp>
        <p:nvSpPr>
          <p:cNvPr id="60421" name="Text Box 8"/>
          <p:cNvSpPr txBox="1">
            <a:spLocks noChangeArrowheads="1"/>
          </p:cNvSpPr>
          <p:nvPr/>
        </p:nvSpPr>
        <p:spPr bwMode="auto">
          <a:xfrm>
            <a:off x="4940300" y="2743200"/>
            <a:ext cx="296863"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8</a:t>
            </a:r>
          </a:p>
        </p:txBody>
      </p:sp>
      <p:grpSp>
        <p:nvGrpSpPr>
          <p:cNvPr id="3" name="Group 9"/>
          <p:cNvGrpSpPr>
            <a:grpSpLocks/>
          </p:cNvGrpSpPr>
          <p:nvPr/>
        </p:nvGrpSpPr>
        <p:grpSpPr bwMode="auto">
          <a:xfrm>
            <a:off x="5549900" y="2743200"/>
            <a:ext cx="914400" cy="609600"/>
            <a:chOff x="3456" y="1440"/>
            <a:chExt cx="576" cy="384"/>
          </a:xfrm>
        </p:grpSpPr>
        <p:sp>
          <p:nvSpPr>
            <p:cNvPr id="60452" name="Rectangle 10"/>
            <p:cNvSpPr>
              <a:spLocks noChangeArrowheads="1"/>
            </p:cNvSpPr>
            <p:nvPr/>
          </p:nvSpPr>
          <p:spPr bwMode="auto">
            <a:xfrm>
              <a:off x="3456"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R</a:t>
              </a:r>
            </a:p>
          </p:txBody>
        </p:sp>
        <p:sp>
          <p:nvSpPr>
            <p:cNvPr id="60453" name="Rectangle 11"/>
            <p:cNvSpPr>
              <a:spLocks noChangeArrowheads="1"/>
            </p:cNvSpPr>
            <p:nvPr/>
          </p:nvSpPr>
          <p:spPr bwMode="auto">
            <a:xfrm>
              <a:off x="3744"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M</a:t>
              </a:r>
            </a:p>
          </p:txBody>
        </p:sp>
        <p:sp>
          <p:nvSpPr>
            <p:cNvPr id="60454" name="Text Box 12"/>
            <p:cNvSpPr txBox="1">
              <a:spLocks noChangeArrowheads="1"/>
            </p:cNvSpPr>
            <p:nvPr/>
          </p:nvSpPr>
          <p:spPr bwMode="auto">
            <a:xfrm>
              <a:off x="3504"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sp>
          <p:nvSpPr>
            <p:cNvPr id="60455" name="Text Box 13"/>
            <p:cNvSpPr txBox="1">
              <a:spLocks noChangeArrowheads="1"/>
            </p:cNvSpPr>
            <p:nvPr/>
          </p:nvSpPr>
          <p:spPr bwMode="auto">
            <a:xfrm>
              <a:off x="3792"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grpSp>
      <p:grpSp>
        <p:nvGrpSpPr>
          <p:cNvPr id="4" name="Group 14"/>
          <p:cNvGrpSpPr>
            <a:grpSpLocks/>
          </p:cNvGrpSpPr>
          <p:nvPr/>
        </p:nvGrpSpPr>
        <p:grpSpPr bwMode="auto">
          <a:xfrm>
            <a:off x="5549900" y="3505200"/>
            <a:ext cx="914400" cy="609600"/>
            <a:chOff x="3456" y="1440"/>
            <a:chExt cx="576" cy="384"/>
          </a:xfrm>
        </p:grpSpPr>
        <p:sp>
          <p:nvSpPr>
            <p:cNvPr id="60448" name="Rectangle 15"/>
            <p:cNvSpPr>
              <a:spLocks noChangeArrowheads="1"/>
            </p:cNvSpPr>
            <p:nvPr/>
          </p:nvSpPr>
          <p:spPr bwMode="auto">
            <a:xfrm>
              <a:off x="3456"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R</a:t>
              </a:r>
            </a:p>
          </p:txBody>
        </p:sp>
        <p:sp>
          <p:nvSpPr>
            <p:cNvPr id="60449" name="Rectangle 16"/>
            <p:cNvSpPr>
              <a:spLocks noChangeArrowheads="1"/>
            </p:cNvSpPr>
            <p:nvPr/>
          </p:nvSpPr>
          <p:spPr bwMode="auto">
            <a:xfrm>
              <a:off x="3744"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M</a:t>
              </a:r>
            </a:p>
          </p:txBody>
        </p:sp>
        <p:sp>
          <p:nvSpPr>
            <p:cNvPr id="60450" name="Text Box 17"/>
            <p:cNvSpPr txBox="1">
              <a:spLocks noChangeArrowheads="1"/>
            </p:cNvSpPr>
            <p:nvPr/>
          </p:nvSpPr>
          <p:spPr bwMode="auto">
            <a:xfrm>
              <a:off x="3504"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sp>
          <p:nvSpPr>
            <p:cNvPr id="60451" name="Text Box 18"/>
            <p:cNvSpPr txBox="1">
              <a:spLocks noChangeArrowheads="1"/>
            </p:cNvSpPr>
            <p:nvPr/>
          </p:nvSpPr>
          <p:spPr bwMode="auto">
            <a:xfrm>
              <a:off x="3792"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grpSp>
      <p:grpSp>
        <p:nvGrpSpPr>
          <p:cNvPr id="5" name="Group 19"/>
          <p:cNvGrpSpPr>
            <a:grpSpLocks/>
          </p:cNvGrpSpPr>
          <p:nvPr/>
        </p:nvGrpSpPr>
        <p:grpSpPr bwMode="auto">
          <a:xfrm>
            <a:off x="6464300" y="3505200"/>
            <a:ext cx="914400" cy="609600"/>
            <a:chOff x="3456" y="1440"/>
            <a:chExt cx="576" cy="384"/>
          </a:xfrm>
        </p:grpSpPr>
        <p:sp>
          <p:nvSpPr>
            <p:cNvPr id="60444" name="Rectangle 20"/>
            <p:cNvSpPr>
              <a:spLocks noChangeArrowheads="1"/>
            </p:cNvSpPr>
            <p:nvPr/>
          </p:nvSpPr>
          <p:spPr bwMode="auto">
            <a:xfrm>
              <a:off x="3456"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R</a:t>
              </a:r>
            </a:p>
          </p:txBody>
        </p:sp>
        <p:sp>
          <p:nvSpPr>
            <p:cNvPr id="60445" name="Rectangle 21"/>
            <p:cNvSpPr>
              <a:spLocks noChangeArrowheads="1"/>
            </p:cNvSpPr>
            <p:nvPr/>
          </p:nvSpPr>
          <p:spPr bwMode="auto">
            <a:xfrm>
              <a:off x="3744"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M</a:t>
              </a:r>
            </a:p>
          </p:txBody>
        </p:sp>
        <p:sp>
          <p:nvSpPr>
            <p:cNvPr id="60446" name="Text Box 22"/>
            <p:cNvSpPr txBox="1">
              <a:spLocks noChangeArrowheads="1"/>
            </p:cNvSpPr>
            <p:nvPr/>
          </p:nvSpPr>
          <p:spPr bwMode="auto">
            <a:xfrm>
              <a:off x="3504"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sp>
          <p:nvSpPr>
            <p:cNvPr id="60447" name="Text Box 23"/>
            <p:cNvSpPr txBox="1">
              <a:spLocks noChangeArrowheads="1"/>
            </p:cNvSpPr>
            <p:nvPr/>
          </p:nvSpPr>
          <p:spPr bwMode="auto">
            <a:xfrm>
              <a:off x="3792"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grpSp>
      <p:sp>
        <p:nvSpPr>
          <p:cNvPr id="60425" name="Rectangle 24"/>
          <p:cNvSpPr>
            <a:spLocks noChangeArrowheads="1"/>
          </p:cNvSpPr>
          <p:nvPr/>
        </p:nvSpPr>
        <p:spPr bwMode="auto">
          <a:xfrm>
            <a:off x="4635500" y="3810000"/>
            <a:ext cx="914400" cy="304800"/>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Op</a:t>
            </a:r>
          </a:p>
        </p:txBody>
      </p:sp>
      <p:sp>
        <p:nvSpPr>
          <p:cNvPr id="60426" name="Text Box 25"/>
          <p:cNvSpPr txBox="1">
            <a:spLocks noChangeArrowheads="1"/>
          </p:cNvSpPr>
          <p:nvPr/>
        </p:nvSpPr>
        <p:spPr bwMode="auto">
          <a:xfrm>
            <a:off x="4940300" y="3505200"/>
            <a:ext cx="296863"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8</a:t>
            </a:r>
          </a:p>
        </p:txBody>
      </p:sp>
      <p:grpSp>
        <p:nvGrpSpPr>
          <p:cNvPr id="6" name="Group 26"/>
          <p:cNvGrpSpPr>
            <a:grpSpLocks/>
          </p:cNvGrpSpPr>
          <p:nvPr/>
        </p:nvGrpSpPr>
        <p:grpSpPr bwMode="auto">
          <a:xfrm>
            <a:off x="7378700" y="3505200"/>
            <a:ext cx="914400" cy="609600"/>
            <a:chOff x="3456" y="1440"/>
            <a:chExt cx="576" cy="384"/>
          </a:xfrm>
        </p:grpSpPr>
        <p:sp>
          <p:nvSpPr>
            <p:cNvPr id="60440" name="Rectangle 27"/>
            <p:cNvSpPr>
              <a:spLocks noChangeArrowheads="1"/>
            </p:cNvSpPr>
            <p:nvPr/>
          </p:nvSpPr>
          <p:spPr bwMode="auto">
            <a:xfrm>
              <a:off x="3456"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R</a:t>
              </a:r>
            </a:p>
          </p:txBody>
        </p:sp>
        <p:sp>
          <p:nvSpPr>
            <p:cNvPr id="60441" name="Rectangle 28"/>
            <p:cNvSpPr>
              <a:spLocks noChangeArrowheads="1"/>
            </p:cNvSpPr>
            <p:nvPr/>
          </p:nvSpPr>
          <p:spPr bwMode="auto">
            <a:xfrm>
              <a:off x="3744"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M</a:t>
              </a:r>
            </a:p>
          </p:txBody>
        </p:sp>
        <p:sp>
          <p:nvSpPr>
            <p:cNvPr id="60442" name="Text Box 29"/>
            <p:cNvSpPr txBox="1">
              <a:spLocks noChangeArrowheads="1"/>
            </p:cNvSpPr>
            <p:nvPr/>
          </p:nvSpPr>
          <p:spPr bwMode="auto">
            <a:xfrm>
              <a:off x="3504"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sp>
          <p:nvSpPr>
            <p:cNvPr id="60443" name="Text Box 30"/>
            <p:cNvSpPr txBox="1">
              <a:spLocks noChangeArrowheads="1"/>
            </p:cNvSpPr>
            <p:nvPr/>
          </p:nvSpPr>
          <p:spPr bwMode="auto">
            <a:xfrm>
              <a:off x="3792"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grpSp>
      <p:sp>
        <p:nvSpPr>
          <p:cNvPr id="60428" name="Rectangle 31"/>
          <p:cNvSpPr>
            <a:spLocks noChangeArrowheads="1"/>
          </p:cNvSpPr>
          <p:nvPr/>
        </p:nvSpPr>
        <p:spPr bwMode="auto">
          <a:xfrm>
            <a:off x="4635500" y="4572000"/>
            <a:ext cx="914400" cy="304800"/>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Op</a:t>
            </a:r>
          </a:p>
        </p:txBody>
      </p:sp>
      <p:sp>
        <p:nvSpPr>
          <p:cNvPr id="60429" name="Text Box 32"/>
          <p:cNvSpPr txBox="1">
            <a:spLocks noChangeArrowheads="1"/>
          </p:cNvSpPr>
          <p:nvPr/>
        </p:nvSpPr>
        <p:spPr bwMode="auto">
          <a:xfrm>
            <a:off x="4940300" y="4267200"/>
            <a:ext cx="296863"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8</a:t>
            </a:r>
          </a:p>
        </p:txBody>
      </p:sp>
      <p:grpSp>
        <p:nvGrpSpPr>
          <p:cNvPr id="7" name="Group 33"/>
          <p:cNvGrpSpPr>
            <a:grpSpLocks/>
          </p:cNvGrpSpPr>
          <p:nvPr/>
        </p:nvGrpSpPr>
        <p:grpSpPr bwMode="auto">
          <a:xfrm>
            <a:off x="5549900" y="4267200"/>
            <a:ext cx="914400" cy="609600"/>
            <a:chOff x="3456" y="1440"/>
            <a:chExt cx="576" cy="384"/>
          </a:xfrm>
        </p:grpSpPr>
        <p:sp>
          <p:nvSpPr>
            <p:cNvPr id="60436" name="Rectangle 34"/>
            <p:cNvSpPr>
              <a:spLocks noChangeArrowheads="1"/>
            </p:cNvSpPr>
            <p:nvPr/>
          </p:nvSpPr>
          <p:spPr bwMode="auto">
            <a:xfrm>
              <a:off x="3456"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R</a:t>
              </a:r>
            </a:p>
          </p:txBody>
        </p:sp>
        <p:sp>
          <p:nvSpPr>
            <p:cNvPr id="60437" name="Rectangle 35"/>
            <p:cNvSpPr>
              <a:spLocks noChangeArrowheads="1"/>
            </p:cNvSpPr>
            <p:nvPr/>
          </p:nvSpPr>
          <p:spPr bwMode="auto">
            <a:xfrm>
              <a:off x="3744" y="1632"/>
              <a:ext cx="288" cy="192"/>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M</a:t>
              </a:r>
            </a:p>
          </p:txBody>
        </p:sp>
        <p:sp>
          <p:nvSpPr>
            <p:cNvPr id="60438" name="Text Box 36"/>
            <p:cNvSpPr txBox="1">
              <a:spLocks noChangeArrowheads="1"/>
            </p:cNvSpPr>
            <p:nvPr/>
          </p:nvSpPr>
          <p:spPr bwMode="auto">
            <a:xfrm>
              <a:off x="3504"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sp>
          <p:nvSpPr>
            <p:cNvPr id="60439" name="Text Box 37"/>
            <p:cNvSpPr txBox="1">
              <a:spLocks noChangeArrowheads="1"/>
            </p:cNvSpPr>
            <p:nvPr/>
          </p:nvSpPr>
          <p:spPr bwMode="auto">
            <a:xfrm>
              <a:off x="3792" y="1440"/>
              <a:ext cx="189" cy="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4</a:t>
              </a:r>
            </a:p>
          </p:txBody>
        </p:sp>
      </p:grpSp>
      <p:sp>
        <p:nvSpPr>
          <p:cNvPr id="60431" name="Rectangle 38"/>
          <p:cNvSpPr>
            <a:spLocks noChangeArrowheads="1"/>
          </p:cNvSpPr>
          <p:nvPr/>
        </p:nvSpPr>
        <p:spPr bwMode="auto">
          <a:xfrm>
            <a:off x="6464300" y="4572000"/>
            <a:ext cx="2082800" cy="304800"/>
          </a:xfrm>
          <a:prstGeom prst="rect">
            <a:avLst/>
          </a:prstGeom>
          <a:solidFill>
            <a:srgbClr val="CCFFFF"/>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Disp</a:t>
            </a:r>
          </a:p>
        </p:txBody>
      </p:sp>
      <p:sp>
        <p:nvSpPr>
          <p:cNvPr id="60432" name="Text Box 39"/>
          <p:cNvSpPr txBox="1">
            <a:spLocks noChangeArrowheads="1"/>
          </p:cNvSpPr>
          <p:nvPr/>
        </p:nvSpPr>
        <p:spPr bwMode="auto">
          <a:xfrm>
            <a:off x="7219950" y="4267200"/>
            <a:ext cx="392113"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a:solidFill>
                  <a:srgbClr val="000000"/>
                </a:solidFill>
                <a:latin typeface="Calibri" charset="0"/>
              </a:rPr>
              <a:t>32</a:t>
            </a:r>
          </a:p>
        </p:txBody>
      </p:sp>
      <p:sp>
        <p:nvSpPr>
          <p:cNvPr id="60433" name="Text Box 40"/>
          <p:cNvSpPr txBox="1">
            <a:spLocks noChangeArrowheads="1"/>
          </p:cNvSpPr>
          <p:nvPr/>
        </p:nvSpPr>
        <p:spPr bwMode="auto">
          <a:xfrm>
            <a:off x="5334000" y="5083175"/>
            <a:ext cx="2256347" cy="338554"/>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dirty="0">
                <a:solidFill>
                  <a:srgbClr val="FF0000"/>
                </a:solidFill>
                <a:latin typeface="Calibri" charset="0"/>
              </a:rPr>
              <a:t>VAX </a:t>
            </a:r>
            <a:r>
              <a:rPr lang="en-US" altLang="en-US" sz="1600" dirty="0" err="1">
                <a:solidFill>
                  <a:srgbClr val="FF0000"/>
                </a:solidFill>
                <a:latin typeface="Calibri" charset="0"/>
              </a:rPr>
              <a:t>instrs</a:t>
            </a:r>
            <a:r>
              <a:rPr lang="en-US" altLang="en-US" sz="1600" dirty="0">
                <a:solidFill>
                  <a:srgbClr val="FF0000"/>
                </a:solidFill>
                <a:latin typeface="Calibri" charset="0"/>
              </a:rPr>
              <a:t>: 1-53 bytes!</a:t>
            </a:r>
          </a:p>
        </p:txBody>
      </p:sp>
      <p:sp>
        <p:nvSpPr>
          <p:cNvPr id="42" name="Rectangle 41"/>
          <p:cNvSpPr>
            <a:spLocks noChangeArrowheads="1"/>
          </p:cNvSpPr>
          <p:nvPr/>
        </p:nvSpPr>
        <p:spPr bwMode="auto">
          <a:xfrm>
            <a:off x="3124200" y="5715000"/>
            <a:ext cx="1828800" cy="738188"/>
          </a:xfrm>
          <a:prstGeom prst="rect">
            <a:avLst/>
          </a:prstGeom>
          <a:solidFill>
            <a:schemeClr val="bg1"/>
          </a:solidFill>
          <a:ln>
            <a:noFill/>
          </a:ln>
          <a:effectLst>
            <a:outerShdw blurRad="50800" dist="38100" dir="2700000" algn="tl" rotWithShape="0">
              <a:prstClr val="black">
                <a:alpha val="40000"/>
              </a:prstClr>
            </a:outerShdw>
          </a:effectLst>
          <a:extLst>
            <a:ext uri="{91240B29-F687-4f45-9708-019B960494DF}">
              <a14:hiddenLine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w="9525">
                <a:solidFill>
                  <a:srgbClr val="000000"/>
                </a:solidFill>
                <a:miter lim="800000"/>
                <a:headEnd/>
                <a:tailEnd/>
              </a14:hiddenLine>
            </a:ext>
          </a:extLst>
        </p:spPr>
        <p:txBody>
          <a:bodyPr>
            <a:spAutoFit/>
          </a:bodyPr>
          <a:lstStyle/>
          <a:p>
            <a:pPr algn="ctr">
              <a:defRPr/>
            </a:pPr>
            <a:r>
              <a:rPr lang="en-US" sz="1400" i="1" dirty="0">
                <a:solidFill>
                  <a:schemeClr val="tx2"/>
                </a:solidFill>
                <a:latin typeface="Calibri"/>
                <a:ea typeface="ＭＳ Ｐゴシック" charset="0"/>
                <a:cs typeface="Calibri"/>
              </a:rPr>
              <a:t>Will revisit this issue when we discuss instruction decoding</a:t>
            </a:r>
          </a:p>
        </p:txBody>
      </p:sp>
      <p:cxnSp>
        <p:nvCxnSpPr>
          <p:cNvPr id="43" name="Straight Connector 5"/>
          <p:cNvCxnSpPr>
            <a:cxnSpLocks noChangeShapeType="1"/>
            <a:stCxn id="42" idx="1"/>
          </p:cNvCxnSpPr>
          <p:nvPr/>
        </p:nvCxnSpPr>
        <p:spPr bwMode="auto">
          <a:xfrm rot="10800000">
            <a:off x="2133600" y="5410200"/>
            <a:ext cx="990600" cy="674688"/>
          </a:xfrm>
          <a:prstGeom prst="line">
            <a:avLst/>
          </a:prstGeom>
          <a:noFill/>
          <a:ln w="15875">
            <a:solidFill>
              <a:schemeClr val="tx1"/>
            </a:solidFill>
            <a:round/>
            <a:headEnd/>
            <a:tailEnd type="oval"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762000" y="228600"/>
            <a:ext cx="7772400" cy="669925"/>
          </a:xfrm>
        </p:spPr>
        <p:txBody>
          <a:bodyPr/>
          <a:lstStyle/>
          <a:p>
            <a:pPr eaLnBrk="1" hangingPunct="1"/>
            <a:r>
              <a:rPr lang="en-US" altLang="en-US">
                <a:latin typeface="Optima" charset="0"/>
                <a:ea typeface="ＭＳ Ｐゴシック" charset="-128"/>
                <a:cs typeface="Optima" charset="0"/>
              </a:rPr>
              <a:t>Multi-length Instruction Encoding</a:t>
            </a:r>
          </a:p>
        </p:txBody>
      </p:sp>
      <p:sp>
        <p:nvSpPr>
          <p:cNvPr id="61442" name="Rectangle 3"/>
          <p:cNvSpPr>
            <a:spLocks noGrp="1" noChangeArrowheads="1"/>
          </p:cNvSpPr>
          <p:nvPr>
            <p:ph type="body" sz="half" idx="1"/>
          </p:nvPr>
        </p:nvSpPr>
        <p:spPr/>
        <p:txBody>
          <a:bodyPr/>
          <a:lstStyle/>
          <a:p>
            <a:pPr eaLnBrk="1" hangingPunct="1"/>
            <a:r>
              <a:rPr lang="en-US" altLang="en-US" sz="2000" dirty="0">
                <a:latin typeface="Optima" charset="0"/>
                <a:ea typeface="ＭＳ Ｐゴシック" charset="-128"/>
                <a:cs typeface="Optima" charset="0"/>
              </a:rPr>
              <a:t>Compromise and choose </a:t>
            </a:r>
          </a:p>
          <a:p>
            <a:pPr eaLnBrk="1" hangingPunct="1"/>
            <a:r>
              <a:rPr lang="en-US" altLang="en-US" sz="2000" dirty="0">
                <a:latin typeface="Optima" charset="0"/>
                <a:ea typeface="ＭＳ Ｐゴシック" charset="-128"/>
                <a:cs typeface="Optima" charset="0"/>
              </a:rPr>
              <a:t>Gives much better code density than fixed-format</a:t>
            </a:r>
          </a:p>
          <a:p>
            <a:pPr lvl="1" eaLnBrk="1" hangingPunct="1"/>
            <a:r>
              <a:rPr lang="en-US" altLang="en-US" sz="1800" dirty="0">
                <a:latin typeface="Optima" charset="0"/>
                <a:cs typeface="Optima" charset="0"/>
              </a:rPr>
              <a:t>important for embedded processors</a:t>
            </a:r>
          </a:p>
          <a:p>
            <a:pPr eaLnBrk="1" hangingPunct="1"/>
            <a:r>
              <a:rPr lang="en-US" altLang="en-US" sz="2000" dirty="0">
                <a:latin typeface="Optima" charset="0"/>
                <a:ea typeface="ＭＳ Ｐゴシック" charset="-128"/>
                <a:cs typeface="Optima" charset="0"/>
              </a:rPr>
              <a:t>Simple to decode</a:t>
            </a:r>
          </a:p>
          <a:p>
            <a:pPr eaLnBrk="1" hangingPunct="1"/>
            <a:r>
              <a:rPr lang="en-US" altLang="en-US" sz="2000" dirty="0">
                <a:latin typeface="Optima" charset="0"/>
                <a:ea typeface="ＭＳ Ｐゴシック" charset="-128"/>
                <a:cs typeface="Optima" charset="0"/>
              </a:rPr>
              <a:t>Examples:</a:t>
            </a:r>
          </a:p>
          <a:p>
            <a:pPr lvl="1" eaLnBrk="1" hangingPunct="1"/>
            <a:r>
              <a:rPr lang="en-US" altLang="en-US" sz="1800" dirty="0">
                <a:solidFill>
                  <a:srgbClr val="FF0000"/>
                </a:solidFill>
                <a:latin typeface="Optima" charset="0"/>
                <a:cs typeface="Optima" charset="0"/>
              </a:rPr>
              <a:t>ARM Thumb</a:t>
            </a:r>
            <a:r>
              <a:rPr lang="en-US" altLang="en-US" sz="1800" dirty="0">
                <a:latin typeface="Optima" charset="0"/>
                <a:cs typeface="Optima" charset="0"/>
              </a:rPr>
              <a:t>, MIPS 16</a:t>
            </a:r>
          </a:p>
          <a:p>
            <a:pPr lvl="1" eaLnBrk="1" hangingPunct="1"/>
            <a:endParaRPr lang="en-US" altLang="en-US" sz="1800" dirty="0">
              <a:latin typeface="Optima" charset="0"/>
              <a:cs typeface="Optima" charset="0"/>
            </a:endParaRPr>
          </a:p>
          <a:p>
            <a:pPr eaLnBrk="1" hangingPunct="1"/>
            <a:r>
              <a:rPr lang="en-US" altLang="en-US" sz="2000" dirty="0">
                <a:latin typeface="Optima" charset="0"/>
                <a:ea typeface="ＭＳ Ｐゴシック" charset="-128"/>
                <a:cs typeface="Optima" charset="0"/>
              </a:rPr>
              <a:t>Another approach</a:t>
            </a:r>
          </a:p>
          <a:p>
            <a:pPr lvl="1" eaLnBrk="1" hangingPunct="1"/>
            <a:r>
              <a:rPr lang="en-US" altLang="en-US" sz="1800" dirty="0">
                <a:latin typeface="Optima" charset="0"/>
                <a:cs typeface="Optima" charset="0"/>
              </a:rPr>
              <a:t>On-the fly instruction decompression (IBM </a:t>
            </a:r>
            <a:r>
              <a:rPr lang="en-US" altLang="en-US" sz="1800" dirty="0" err="1">
                <a:latin typeface="Optima" charset="0"/>
                <a:cs typeface="Optima" charset="0"/>
              </a:rPr>
              <a:t>CodePack</a:t>
            </a:r>
            <a:r>
              <a:rPr lang="en-US" altLang="en-US" sz="1800" dirty="0">
                <a:latin typeface="Optima" charset="0"/>
                <a:cs typeface="Optima" charset="0"/>
              </a:rPr>
              <a:t>)</a:t>
            </a:r>
          </a:p>
        </p:txBody>
      </p:sp>
      <p:sp>
        <p:nvSpPr>
          <p:cNvPr id="61443" name="Rectangle 4"/>
          <p:cNvSpPr>
            <a:spLocks noChangeArrowheads="1"/>
          </p:cNvSpPr>
          <p:nvPr/>
        </p:nvSpPr>
        <p:spPr bwMode="auto">
          <a:xfrm>
            <a:off x="4953000" y="2590800"/>
            <a:ext cx="6858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Op</a:t>
            </a:r>
          </a:p>
        </p:txBody>
      </p:sp>
      <p:sp>
        <p:nvSpPr>
          <p:cNvPr id="61444" name="Rectangle 5"/>
          <p:cNvSpPr>
            <a:spLocks noChangeArrowheads="1"/>
          </p:cNvSpPr>
          <p:nvPr/>
        </p:nvSpPr>
        <p:spPr bwMode="auto">
          <a:xfrm>
            <a:off x="5638800" y="2590800"/>
            <a:ext cx="5334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R1</a:t>
            </a:r>
          </a:p>
        </p:txBody>
      </p:sp>
      <p:sp>
        <p:nvSpPr>
          <p:cNvPr id="61445" name="Rectangle 6"/>
          <p:cNvSpPr>
            <a:spLocks noChangeArrowheads="1"/>
          </p:cNvSpPr>
          <p:nvPr/>
        </p:nvSpPr>
        <p:spPr bwMode="auto">
          <a:xfrm>
            <a:off x="6172200" y="2590800"/>
            <a:ext cx="5334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R2</a:t>
            </a:r>
          </a:p>
        </p:txBody>
      </p:sp>
      <p:sp>
        <p:nvSpPr>
          <p:cNvPr id="61446" name="Rectangle 7"/>
          <p:cNvSpPr>
            <a:spLocks noChangeArrowheads="1"/>
          </p:cNvSpPr>
          <p:nvPr/>
        </p:nvSpPr>
        <p:spPr bwMode="auto">
          <a:xfrm>
            <a:off x="6705600" y="2590800"/>
            <a:ext cx="5334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R3</a:t>
            </a:r>
          </a:p>
        </p:txBody>
      </p:sp>
      <p:sp>
        <p:nvSpPr>
          <p:cNvPr id="61447" name="Rectangle 8"/>
          <p:cNvSpPr>
            <a:spLocks noChangeArrowheads="1"/>
          </p:cNvSpPr>
          <p:nvPr/>
        </p:nvSpPr>
        <p:spPr bwMode="auto">
          <a:xfrm>
            <a:off x="7239000" y="2590800"/>
            <a:ext cx="11430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Const</a:t>
            </a:r>
          </a:p>
        </p:txBody>
      </p:sp>
      <p:sp>
        <p:nvSpPr>
          <p:cNvPr id="61448" name="Text Box 9"/>
          <p:cNvSpPr txBox="1">
            <a:spLocks noChangeArrowheads="1"/>
          </p:cNvSpPr>
          <p:nvPr/>
        </p:nvSpPr>
        <p:spPr bwMode="auto">
          <a:xfrm>
            <a:off x="5165725" y="2286000"/>
            <a:ext cx="298450"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6</a:t>
            </a:r>
          </a:p>
        </p:txBody>
      </p:sp>
      <p:sp>
        <p:nvSpPr>
          <p:cNvPr id="61449" name="Text Box 10"/>
          <p:cNvSpPr txBox="1">
            <a:spLocks noChangeArrowheads="1"/>
          </p:cNvSpPr>
          <p:nvPr/>
        </p:nvSpPr>
        <p:spPr bwMode="auto">
          <a:xfrm>
            <a:off x="5788025" y="2286000"/>
            <a:ext cx="287338"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5</a:t>
            </a:r>
          </a:p>
        </p:txBody>
      </p:sp>
      <p:sp>
        <p:nvSpPr>
          <p:cNvPr id="61450" name="Text Box 11"/>
          <p:cNvSpPr txBox="1">
            <a:spLocks noChangeArrowheads="1"/>
          </p:cNvSpPr>
          <p:nvPr/>
        </p:nvSpPr>
        <p:spPr bwMode="auto">
          <a:xfrm>
            <a:off x="6854825" y="2286000"/>
            <a:ext cx="287338"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5</a:t>
            </a:r>
          </a:p>
        </p:txBody>
      </p:sp>
      <p:sp>
        <p:nvSpPr>
          <p:cNvPr id="61451" name="Text Box 12"/>
          <p:cNvSpPr txBox="1">
            <a:spLocks noChangeArrowheads="1"/>
          </p:cNvSpPr>
          <p:nvPr/>
        </p:nvSpPr>
        <p:spPr bwMode="auto">
          <a:xfrm>
            <a:off x="6245225" y="2286000"/>
            <a:ext cx="287338"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5</a:t>
            </a:r>
          </a:p>
        </p:txBody>
      </p:sp>
      <p:sp>
        <p:nvSpPr>
          <p:cNvPr id="61452" name="Text Box 13"/>
          <p:cNvSpPr txBox="1">
            <a:spLocks noChangeArrowheads="1"/>
          </p:cNvSpPr>
          <p:nvPr/>
        </p:nvSpPr>
        <p:spPr bwMode="auto">
          <a:xfrm>
            <a:off x="7681913" y="2286000"/>
            <a:ext cx="392112"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10</a:t>
            </a:r>
          </a:p>
        </p:txBody>
      </p:sp>
      <p:sp>
        <p:nvSpPr>
          <p:cNvPr id="61453" name="Rectangle 14"/>
          <p:cNvSpPr>
            <a:spLocks noChangeArrowheads="1"/>
          </p:cNvSpPr>
          <p:nvPr/>
        </p:nvSpPr>
        <p:spPr bwMode="auto">
          <a:xfrm>
            <a:off x="7239000" y="2590800"/>
            <a:ext cx="1524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endParaRPr lang="en-US" altLang="en-US" sz="1600" b="1">
              <a:solidFill>
                <a:srgbClr val="000000"/>
              </a:solidFill>
              <a:latin typeface="Calibri" charset="0"/>
            </a:endParaRPr>
          </a:p>
        </p:txBody>
      </p:sp>
      <p:sp>
        <p:nvSpPr>
          <p:cNvPr id="61454" name="Text Box 15"/>
          <p:cNvSpPr txBox="1">
            <a:spLocks noChangeArrowheads="1"/>
          </p:cNvSpPr>
          <p:nvPr/>
        </p:nvSpPr>
        <p:spPr bwMode="auto">
          <a:xfrm>
            <a:off x="7145338" y="2286000"/>
            <a:ext cx="288925"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1</a:t>
            </a:r>
          </a:p>
        </p:txBody>
      </p:sp>
      <p:sp>
        <p:nvSpPr>
          <p:cNvPr id="61455" name="Rectangle 16"/>
          <p:cNvSpPr>
            <a:spLocks noChangeArrowheads="1"/>
          </p:cNvSpPr>
          <p:nvPr/>
        </p:nvSpPr>
        <p:spPr bwMode="auto">
          <a:xfrm>
            <a:off x="4953000" y="3429000"/>
            <a:ext cx="6858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Op</a:t>
            </a:r>
          </a:p>
        </p:txBody>
      </p:sp>
      <p:sp>
        <p:nvSpPr>
          <p:cNvPr id="61456" name="Rectangle 17"/>
          <p:cNvSpPr>
            <a:spLocks noChangeArrowheads="1"/>
          </p:cNvSpPr>
          <p:nvPr/>
        </p:nvSpPr>
        <p:spPr bwMode="auto">
          <a:xfrm>
            <a:off x="5638800" y="3429000"/>
            <a:ext cx="5334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R1</a:t>
            </a:r>
          </a:p>
        </p:txBody>
      </p:sp>
      <p:sp>
        <p:nvSpPr>
          <p:cNvPr id="61457" name="Rectangle 18"/>
          <p:cNvSpPr>
            <a:spLocks noChangeArrowheads="1"/>
          </p:cNvSpPr>
          <p:nvPr/>
        </p:nvSpPr>
        <p:spPr bwMode="auto">
          <a:xfrm>
            <a:off x="6172200" y="3429000"/>
            <a:ext cx="5334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R2</a:t>
            </a:r>
          </a:p>
        </p:txBody>
      </p:sp>
      <p:sp>
        <p:nvSpPr>
          <p:cNvPr id="61458" name="Text Box 19"/>
          <p:cNvSpPr txBox="1">
            <a:spLocks noChangeArrowheads="1"/>
          </p:cNvSpPr>
          <p:nvPr/>
        </p:nvSpPr>
        <p:spPr bwMode="auto">
          <a:xfrm>
            <a:off x="5165725" y="3124200"/>
            <a:ext cx="298450"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6</a:t>
            </a:r>
          </a:p>
        </p:txBody>
      </p:sp>
      <p:sp>
        <p:nvSpPr>
          <p:cNvPr id="61459" name="Text Box 20"/>
          <p:cNvSpPr txBox="1">
            <a:spLocks noChangeArrowheads="1"/>
          </p:cNvSpPr>
          <p:nvPr/>
        </p:nvSpPr>
        <p:spPr bwMode="auto">
          <a:xfrm>
            <a:off x="5788025" y="3124200"/>
            <a:ext cx="287338"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5</a:t>
            </a:r>
          </a:p>
        </p:txBody>
      </p:sp>
      <p:sp>
        <p:nvSpPr>
          <p:cNvPr id="61460" name="Text Box 21"/>
          <p:cNvSpPr txBox="1">
            <a:spLocks noChangeArrowheads="1"/>
          </p:cNvSpPr>
          <p:nvPr/>
        </p:nvSpPr>
        <p:spPr bwMode="auto">
          <a:xfrm>
            <a:off x="6245225" y="3124200"/>
            <a:ext cx="287338"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5</a:t>
            </a:r>
          </a:p>
        </p:txBody>
      </p:sp>
      <p:sp>
        <p:nvSpPr>
          <p:cNvPr id="61461" name="Rectangle 22"/>
          <p:cNvSpPr>
            <a:spLocks noChangeArrowheads="1"/>
          </p:cNvSpPr>
          <p:nvPr/>
        </p:nvSpPr>
        <p:spPr bwMode="auto">
          <a:xfrm>
            <a:off x="4953000" y="4267200"/>
            <a:ext cx="4572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Op</a:t>
            </a:r>
          </a:p>
        </p:txBody>
      </p:sp>
      <p:sp>
        <p:nvSpPr>
          <p:cNvPr id="61462" name="Rectangle 23"/>
          <p:cNvSpPr>
            <a:spLocks noChangeArrowheads="1"/>
          </p:cNvSpPr>
          <p:nvPr/>
        </p:nvSpPr>
        <p:spPr bwMode="auto">
          <a:xfrm>
            <a:off x="5410200" y="4267200"/>
            <a:ext cx="4572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R1</a:t>
            </a:r>
          </a:p>
        </p:txBody>
      </p:sp>
      <p:sp>
        <p:nvSpPr>
          <p:cNvPr id="61463" name="Rectangle 24"/>
          <p:cNvSpPr>
            <a:spLocks noChangeArrowheads="1"/>
          </p:cNvSpPr>
          <p:nvPr/>
        </p:nvSpPr>
        <p:spPr bwMode="auto">
          <a:xfrm>
            <a:off x="5867400" y="4267200"/>
            <a:ext cx="4572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R2</a:t>
            </a:r>
          </a:p>
        </p:txBody>
      </p:sp>
      <p:sp>
        <p:nvSpPr>
          <p:cNvPr id="61464" name="Rectangle 25"/>
          <p:cNvSpPr>
            <a:spLocks noChangeArrowheads="1"/>
          </p:cNvSpPr>
          <p:nvPr/>
        </p:nvSpPr>
        <p:spPr bwMode="auto">
          <a:xfrm>
            <a:off x="6324600" y="4267200"/>
            <a:ext cx="4572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R3</a:t>
            </a:r>
          </a:p>
        </p:txBody>
      </p:sp>
      <p:sp>
        <p:nvSpPr>
          <p:cNvPr id="61465" name="Text Box 26"/>
          <p:cNvSpPr txBox="1">
            <a:spLocks noChangeArrowheads="1"/>
          </p:cNvSpPr>
          <p:nvPr/>
        </p:nvSpPr>
        <p:spPr bwMode="auto">
          <a:xfrm>
            <a:off x="5029200" y="3962400"/>
            <a:ext cx="300038"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4</a:t>
            </a:r>
          </a:p>
        </p:txBody>
      </p:sp>
      <p:sp>
        <p:nvSpPr>
          <p:cNvPr id="61466" name="Text Box 27"/>
          <p:cNvSpPr txBox="1">
            <a:spLocks noChangeArrowheads="1"/>
          </p:cNvSpPr>
          <p:nvPr/>
        </p:nvSpPr>
        <p:spPr bwMode="auto">
          <a:xfrm>
            <a:off x="5486400" y="3962400"/>
            <a:ext cx="300038"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4</a:t>
            </a:r>
          </a:p>
        </p:txBody>
      </p:sp>
      <p:sp>
        <p:nvSpPr>
          <p:cNvPr id="61467" name="Text Box 28"/>
          <p:cNvSpPr txBox="1">
            <a:spLocks noChangeArrowheads="1"/>
          </p:cNvSpPr>
          <p:nvPr/>
        </p:nvSpPr>
        <p:spPr bwMode="auto">
          <a:xfrm>
            <a:off x="6400800" y="3962400"/>
            <a:ext cx="300038"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4</a:t>
            </a:r>
          </a:p>
        </p:txBody>
      </p:sp>
      <p:sp>
        <p:nvSpPr>
          <p:cNvPr id="61468" name="Text Box 29"/>
          <p:cNvSpPr txBox="1">
            <a:spLocks noChangeArrowheads="1"/>
          </p:cNvSpPr>
          <p:nvPr/>
        </p:nvSpPr>
        <p:spPr bwMode="auto">
          <a:xfrm>
            <a:off x="5943600" y="3962400"/>
            <a:ext cx="300038" cy="338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600" b="1">
                <a:solidFill>
                  <a:srgbClr val="000000"/>
                </a:solidFill>
                <a:latin typeface="Calibri" charset="0"/>
              </a:rPr>
              <a:t>4</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685800" y="168275"/>
            <a:ext cx="7772400" cy="669925"/>
          </a:xfrm>
        </p:spPr>
        <p:txBody>
          <a:bodyPr/>
          <a:lstStyle/>
          <a:p>
            <a:pPr eaLnBrk="1" hangingPunct="1"/>
            <a:r>
              <a:rPr lang="en-US" altLang="en-US" dirty="0">
                <a:solidFill>
                  <a:srgbClr val="FF0000"/>
                </a:solidFill>
                <a:latin typeface="Optima" charset="0"/>
                <a:ea typeface="ＭＳ Ｐゴシック" charset="-128"/>
                <a:cs typeface="Optima" charset="0"/>
              </a:rPr>
              <a:t>Instruction Encoding </a:t>
            </a:r>
            <a:r>
              <a:rPr lang="en-US" altLang="en-US" dirty="0" smtClean="0">
                <a:solidFill>
                  <a:srgbClr val="FF0000"/>
                </a:solidFill>
                <a:latin typeface="Optima" charset="0"/>
                <a:ea typeface="ＭＳ Ｐゴシック" charset="-128"/>
                <a:cs typeface="Optima" charset="0"/>
              </a:rPr>
              <a:t>Variations – Fixed Length – That’s us folks!</a:t>
            </a:r>
            <a:endParaRPr lang="en-US" altLang="en-US" dirty="0">
              <a:solidFill>
                <a:srgbClr val="FF0000"/>
              </a:solidFill>
              <a:latin typeface="Optima" charset="0"/>
              <a:ea typeface="ＭＳ Ｐゴシック" charset="-128"/>
              <a:cs typeface="Optima" charset="0"/>
            </a:endParaRPr>
          </a:p>
        </p:txBody>
      </p:sp>
      <p:sp>
        <p:nvSpPr>
          <p:cNvPr id="59394" name="Rectangle 3"/>
          <p:cNvSpPr>
            <a:spLocks noGrp="1" noChangeArrowheads="1"/>
          </p:cNvSpPr>
          <p:nvPr>
            <p:ph type="body" sz="half" idx="1"/>
          </p:nvPr>
        </p:nvSpPr>
        <p:spPr>
          <a:xfrm>
            <a:off x="685800" y="1193800"/>
            <a:ext cx="7772400" cy="4597400"/>
          </a:xfrm>
        </p:spPr>
        <p:txBody>
          <a:bodyPr/>
          <a:lstStyle/>
          <a:p>
            <a:pPr eaLnBrk="1" hangingPunct="1"/>
            <a:r>
              <a:rPr lang="en-US" altLang="en-US" sz="1800" dirty="0">
                <a:latin typeface="Optima" charset="0"/>
                <a:ea typeface="ＭＳ Ｐゴシック" charset="-128"/>
                <a:cs typeface="Optima" charset="0"/>
              </a:rPr>
              <a:t>Different instructions need to specify different types of information</a:t>
            </a:r>
          </a:p>
          <a:p>
            <a:pPr lvl="1" eaLnBrk="1" hangingPunct="1"/>
            <a:r>
              <a:rPr lang="en-US" altLang="en-US" sz="1600" dirty="0">
                <a:latin typeface="Optima" charset="0"/>
                <a:cs typeface="Optima" charset="0"/>
              </a:rPr>
              <a:t>return</a:t>
            </a:r>
          </a:p>
          <a:p>
            <a:pPr lvl="1" eaLnBrk="1" hangingPunct="1"/>
            <a:r>
              <a:rPr lang="en-US" altLang="en-US" sz="1600" dirty="0">
                <a:latin typeface="Optima" charset="0"/>
                <a:cs typeface="Optima" charset="0"/>
              </a:rPr>
              <a:t>increment R1</a:t>
            </a:r>
          </a:p>
          <a:p>
            <a:pPr lvl="1" eaLnBrk="1" hangingPunct="1"/>
            <a:r>
              <a:rPr lang="en-US" altLang="en-US" sz="1600" dirty="0">
                <a:latin typeface="Optima" charset="0"/>
                <a:cs typeface="Optima" charset="0"/>
              </a:rPr>
              <a:t>R3 </a:t>
            </a:r>
            <a:r>
              <a:rPr lang="en-US" altLang="en-US" sz="1600" dirty="0" err="1">
                <a:latin typeface="Optima" charset="0"/>
                <a:cs typeface="Optima" charset="0"/>
                <a:sym typeface="Symbol" charset="2"/>
              </a:rPr>
              <a:t></a:t>
            </a:r>
            <a:r>
              <a:rPr lang="en-US" altLang="en-US" sz="1600" dirty="0">
                <a:latin typeface="Optima" charset="0"/>
                <a:cs typeface="Optima" charset="0"/>
              </a:rPr>
              <a:t> R1 + R2</a:t>
            </a:r>
          </a:p>
          <a:p>
            <a:pPr lvl="1" eaLnBrk="1" hangingPunct="1"/>
            <a:r>
              <a:rPr lang="en-US" altLang="en-US" sz="1600" dirty="0">
                <a:latin typeface="Optima" charset="0"/>
                <a:cs typeface="Optima" charset="0"/>
              </a:rPr>
              <a:t>jump to 64-bit address</a:t>
            </a:r>
          </a:p>
          <a:p>
            <a:pPr eaLnBrk="1" hangingPunct="1"/>
            <a:r>
              <a:rPr lang="en-US" altLang="en-US" sz="1800" dirty="0">
                <a:latin typeface="Optima" charset="0"/>
                <a:ea typeface="ＭＳ Ｐゴシック" charset="-128"/>
                <a:cs typeface="Optima" charset="0"/>
              </a:rPr>
              <a:t>Frequency varies</a:t>
            </a:r>
          </a:p>
          <a:p>
            <a:pPr lvl="1" eaLnBrk="1" hangingPunct="1"/>
            <a:r>
              <a:rPr lang="en-US" altLang="en-US" sz="1600" dirty="0">
                <a:latin typeface="Optima" charset="0"/>
                <a:cs typeface="Optima" charset="0"/>
              </a:rPr>
              <a:t>instructions</a:t>
            </a:r>
          </a:p>
          <a:p>
            <a:pPr lvl="1" eaLnBrk="1" hangingPunct="1"/>
            <a:r>
              <a:rPr lang="en-US" altLang="en-US" sz="1600" dirty="0">
                <a:latin typeface="Optima" charset="0"/>
                <a:cs typeface="Optima" charset="0"/>
              </a:rPr>
              <a:t>constants</a:t>
            </a:r>
          </a:p>
          <a:p>
            <a:pPr lvl="1" eaLnBrk="1" hangingPunct="1"/>
            <a:r>
              <a:rPr lang="en-US" altLang="en-US" sz="1600" dirty="0">
                <a:latin typeface="Optima" charset="0"/>
                <a:cs typeface="Optima" charset="0"/>
              </a:rPr>
              <a:t>registers</a:t>
            </a:r>
          </a:p>
          <a:p>
            <a:pPr eaLnBrk="1" hangingPunct="1"/>
            <a:r>
              <a:rPr lang="en-US" altLang="en-US" sz="1800" dirty="0">
                <a:latin typeface="Optima" charset="0"/>
                <a:ea typeface="ＭＳ Ｐゴシック" charset="-128"/>
                <a:cs typeface="Optima" charset="0"/>
              </a:rPr>
              <a:t>Can encode</a:t>
            </a:r>
          </a:p>
          <a:p>
            <a:pPr lvl="1" eaLnBrk="1" hangingPunct="1"/>
            <a:r>
              <a:rPr lang="en-US" altLang="en-US" sz="1600" dirty="0">
                <a:latin typeface="Optima" charset="0"/>
                <a:cs typeface="Optima" charset="0"/>
              </a:rPr>
              <a:t>fixed format</a:t>
            </a:r>
          </a:p>
          <a:p>
            <a:pPr lvl="1" eaLnBrk="1" hangingPunct="1"/>
            <a:r>
              <a:rPr lang="en-US" altLang="en-US" sz="1600" dirty="0">
                <a:latin typeface="Optima" charset="0"/>
                <a:cs typeface="Optima" charset="0"/>
              </a:rPr>
              <a:t>small number of formats</a:t>
            </a:r>
          </a:p>
          <a:p>
            <a:pPr lvl="1" eaLnBrk="1" hangingPunct="1"/>
            <a:r>
              <a:rPr lang="en-US" altLang="en-US" sz="1600" dirty="0">
                <a:latin typeface="Optima" charset="0"/>
                <a:cs typeface="Optima" charset="0"/>
              </a:rPr>
              <a:t>byte/bit variable</a:t>
            </a:r>
          </a:p>
          <a:p>
            <a:pPr lvl="1" eaLnBrk="1" hangingPunct="1">
              <a:buFont typeface="Times" charset="0"/>
              <a:buNone/>
            </a:pPr>
            <a:r>
              <a:rPr lang="en-US" altLang="en-US" sz="1800" dirty="0">
                <a:latin typeface="Optima" charset="0"/>
                <a:cs typeface="Optima" charset="0"/>
              </a:rPr>
              <a:t> </a:t>
            </a:r>
          </a:p>
        </p:txBody>
      </p:sp>
      <p:sp>
        <p:nvSpPr>
          <p:cNvPr id="59402" name="TextBox 32"/>
          <p:cNvSpPr txBox="1">
            <a:spLocks noChangeArrowheads="1"/>
          </p:cNvSpPr>
          <p:nvPr/>
        </p:nvSpPr>
        <p:spPr bwMode="auto">
          <a:xfrm>
            <a:off x="2362200" y="6019800"/>
            <a:ext cx="4419600" cy="707886"/>
          </a:xfrm>
          <a:prstGeom prst="rect">
            <a:avLst/>
          </a:prstGeom>
          <a:solidFill>
            <a:srgbClr val="B3D1F0"/>
          </a:solidFill>
          <a:ln>
            <a:noFill/>
          </a:ln>
          <a:effectLst>
            <a:outerShdw blurRad="50800" dist="38100" dir="2700000" algn="tl" rotWithShape="0">
              <a:prstClr val="black">
                <a:alpha val="40000"/>
              </a:prstClr>
            </a:outerShdw>
          </a:effectLst>
        </p:spPr>
        <p:txBody>
          <a:bodyPr wrap="square">
            <a:spAutoFit/>
          </a:bodyPr>
          <a:lstStyle>
            <a:lvl1pPr eaLnBrk="0" hangingPunct="0">
              <a:defRPr sz="2400">
                <a:solidFill>
                  <a:schemeClr val="accent1"/>
                </a:solidFill>
                <a:latin typeface="Arial" charset="0"/>
                <a:ea typeface="ＭＳ Ｐゴシック" charset="0"/>
                <a:cs typeface="ＭＳ Ｐゴシック" charset="0"/>
              </a:defRPr>
            </a:lvl1pPr>
            <a:lvl2pPr marL="742950" indent="-285750" eaLnBrk="0" hangingPunct="0">
              <a:defRPr sz="2400">
                <a:solidFill>
                  <a:schemeClr val="accent1"/>
                </a:solidFill>
                <a:latin typeface="Arial" charset="0"/>
                <a:ea typeface="ＭＳ Ｐゴシック" charset="0"/>
              </a:defRPr>
            </a:lvl2pPr>
            <a:lvl3pPr marL="1143000" indent="-228600" eaLnBrk="0" hangingPunct="0">
              <a:defRPr sz="2400">
                <a:solidFill>
                  <a:schemeClr val="accent1"/>
                </a:solidFill>
                <a:latin typeface="Arial" charset="0"/>
                <a:ea typeface="ＭＳ Ｐゴシック" charset="0"/>
              </a:defRPr>
            </a:lvl3pPr>
            <a:lvl4pPr marL="1600200" indent="-228600" eaLnBrk="0" hangingPunct="0">
              <a:defRPr sz="2400">
                <a:solidFill>
                  <a:schemeClr val="accent1"/>
                </a:solidFill>
                <a:latin typeface="Arial" charset="0"/>
                <a:ea typeface="ＭＳ Ｐゴシック" charset="0"/>
              </a:defRPr>
            </a:lvl4pPr>
            <a:lvl5pPr marL="2057400" indent="-228600" eaLnBrk="0" hangingPunct="0">
              <a:defRPr sz="2400">
                <a:solidFill>
                  <a:schemeClr val="accent1"/>
                </a:solidFill>
                <a:latin typeface="Arial" charset="0"/>
                <a:ea typeface="ＭＳ Ｐゴシック" charset="0"/>
              </a:defRPr>
            </a:lvl5pPr>
            <a:lvl6pPr marL="2514600" indent="-228600" eaLnBrk="0" fontAlgn="base" hangingPunct="0">
              <a:spcBef>
                <a:spcPct val="0"/>
              </a:spcBef>
              <a:spcAft>
                <a:spcPct val="0"/>
              </a:spcAft>
              <a:defRPr sz="2400">
                <a:solidFill>
                  <a:schemeClr val="accent1"/>
                </a:solidFill>
                <a:latin typeface="Arial" charset="0"/>
                <a:ea typeface="ＭＳ Ｐゴシック" charset="0"/>
              </a:defRPr>
            </a:lvl6pPr>
            <a:lvl7pPr marL="2971800" indent="-228600" eaLnBrk="0" fontAlgn="base" hangingPunct="0">
              <a:spcBef>
                <a:spcPct val="0"/>
              </a:spcBef>
              <a:spcAft>
                <a:spcPct val="0"/>
              </a:spcAft>
              <a:defRPr sz="2400">
                <a:solidFill>
                  <a:schemeClr val="accent1"/>
                </a:solidFill>
                <a:latin typeface="Arial" charset="0"/>
                <a:ea typeface="ＭＳ Ｐゴシック" charset="0"/>
              </a:defRPr>
            </a:lvl7pPr>
            <a:lvl8pPr marL="3429000" indent="-228600" eaLnBrk="0" fontAlgn="base" hangingPunct="0">
              <a:spcBef>
                <a:spcPct val="0"/>
              </a:spcBef>
              <a:spcAft>
                <a:spcPct val="0"/>
              </a:spcAft>
              <a:defRPr sz="2400">
                <a:solidFill>
                  <a:schemeClr val="accent1"/>
                </a:solidFill>
                <a:latin typeface="Arial" charset="0"/>
                <a:ea typeface="ＭＳ Ｐゴシック" charset="0"/>
              </a:defRPr>
            </a:lvl8pPr>
            <a:lvl9pPr marL="3886200" indent="-228600" eaLnBrk="0" fontAlgn="base" hangingPunct="0">
              <a:spcBef>
                <a:spcPct val="0"/>
              </a:spcBef>
              <a:spcAft>
                <a:spcPct val="0"/>
              </a:spcAft>
              <a:defRPr sz="2400">
                <a:solidFill>
                  <a:schemeClr val="accent1"/>
                </a:solidFill>
                <a:latin typeface="Arial" charset="0"/>
                <a:ea typeface="ＭＳ Ｐゴシック" charset="0"/>
              </a:defRPr>
            </a:lvl9pPr>
          </a:lstStyle>
          <a:p>
            <a:pPr algn="ctr">
              <a:defRPr/>
            </a:pPr>
            <a:r>
              <a:rPr lang="en-US" sz="2000" b="1" i="1" dirty="0" smtClean="0">
                <a:solidFill>
                  <a:srgbClr val="1822CD"/>
                </a:solidFill>
                <a:latin typeface="Calibri"/>
                <a:cs typeface="Calibri"/>
              </a:rPr>
              <a:t>How long should an instruction be?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685800" y="168275"/>
            <a:ext cx="7772400" cy="669925"/>
          </a:xfrm>
        </p:spPr>
        <p:txBody>
          <a:bodyPr>
            <a:normAutofit fontScale="90000"/>
          </a:bodyPr>
          <a:lstStyle/>
          <a:p>
            <a:pPr eaLnBrk="1" hangingPunct="1"/>
            <a:r>
              <a:rPr lang="en-US" altLang="en-US" dirty="0">
                <a:solidFill>
                  <a:srgbClr val="000000"/>
                </a:solidFill>
                <a:latin typeface="Optima" charset="0"/>
                <a:ea typeface="ＭＳ Ｐゴシック" charset="-128"/>
                <a:cs typeface="Optima" charset="0"/>
              </a:rPr>
              <a:t>Instruction Encoding </a:t>
            </a:r>
            <a:r>
              <a:rPr lang="en-US" altLang="en-US" dirty="0" smtClean="0">
                <a:solidFill>
                  <a:srgbClr val="000000"/>
                </a:solidFill>
                <a:latin typeface="Optima" charset="0"/>
                <a:ea typeface="ＭＳ Ｐゴシック" charset="-128"/>
                <a:cs typeface="Optima" charset="0"/>
              </a:rPr>
              <a:t>Variations – Fixed Length – That’s us folks!</a:t>
            </a:r>
            <a:endParaRPr lang="en-US" altLang="en-US" dirty="0">
              <a:solidFill>
                <a:srgbClr val="000000"/>
              </a:solidFill>
              <a:latin typeface="Optima" charset="0"/>
              <a:ea typeface="ＭＳ Ｐゴシック" charset="-128"/>
              <a:cs typeface="Optima" charset="0"/>
            </a:endParaRPr>
          </a:p>
        </p:txBody>
      </p:sp>
      <p:sp>
        <p:nvSpPr>
          <p:cNvPr id="59399" name="Text Box 30"/>
          <p:cNvSpPr txBox="1">
            <a:spLocks noChangeArrowheads="1"/>
          </p:cNvSpPr>
          <p:nvPr/>
        </p:nvSpPr>
        <p:spPr bwMode="auto">
          <a:xfrm>
            <a:off x="287923" y="3430132"/>
            <a:ext cx="2940529" cy="338554"/>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600" b="1" dirty="0">
                <a:solidFill>
                  <a:srgbClr val="1822CD"/>
                </a:solidFill>
                <a:latin typeface="Calibri" charset="0"/>
              </a:rPr>
              <a:t>D</a:t>
            </a:r>
            <a:r>
              <a:rPr lang="en-US" altLang="en-US" sz="1600" b="1" dirty="0" smtClean="0">
                <a:solidFill>
                  <a:srgbClr val="1822CD"/>
                </a:solidFill>
                <a:latin typeface="Calibri" charset="0"/>
              </a:rPr>
              <a:t>: </a:t>
            </a:r>
            <a:r>
              <a:rPr lang="en-US" altLang="en-US" sz="1600" b="1" dirty="0">
                <a:solidFill>
                  <a:srgbClr val="1822CD"/>
                </a:solidFill>
                <a:latin typeface="Calibri" charset="0"/>
              </a:rPr>
              <a:t>ld/</a:t>
            </a:r>
            <a:r>
              <a:rPr lang="en-US" altLang="en-US" sz="1600" b="1" dirty="0" err="1">
                <a:solidFill>
                  <a:srgbClr val="1822CD"/>
                </a:solidFill>
                <a:latin typeface="Calibri" charset="0"/>
              </a:rPr>
              <a:t>st</a:t>
            </a:r>
            <a:r>
              <a:rPr lang="en-US" altLang="en-US" sz="1600" b="1" dirty="0">
                <a:solidFill>
                  <a:srgbClr val="1822CD"/>
                </a:solidFill>
                <a:latin typeface="Calibri" charset="0"/>
              </a:rPr>
              <a:t>:   </a:t>
            </a:r>
            <a:r>
              <a:rPr lang="en-US" altLang="en-US" sz="1600" b="1" dirty="0" smtClean="0">
                <a:solidFill>
                  <a:srgbClr val="1822CD"/>
                </a:solidFill>
                <a:latin typeface="Calibri" charset="0"/>
              </a:rPr>
              <a:t> </a:t>
            </a:r>
            <a:r>
              <a:rPr lang="en-US" altLang="en-US" sz="1600" b="1" dirty="0" err="1" smtClean="0">
                <a:solidFill>
                  <a:srgbClr val="1822CD"/>
                </a:solidFill>
                <a:latin typeface="Calibri" charset="0"/>
              </a:rPr>
              <a:t>Rt</a:t>
            </a:r>
            <a:r>
              <a:rPr lang="en-US" altLang="en-US" sz="1600" b="1" dirty="0" err="1" smtClean="0">
                <a:solidFill>
                  <a:srgbClr val="1822CD"/>
                </a:solidFill>
                <a:latin typeface="Calibri" charset="0"/>
                <a:sym typeface="Symbol" charset="2"/>
              </a:rPr>
              <a:t></a:t>
            </a:r>
            <a:r>
              <a:rPr lang="en-US" altLang="en-US" sz="1600" b="1" dirty="0" smtClean="0">
                <a:solidFill>
                  <a:srgbClr val="1822CD"/>
                </a:solidFill>
                <a:latin typeface="Calibri" charset="0"/>
                <a:sym typeface="Symbol" charset="2"/>
              </a:rPr>
              <a:t> </a:t>
            </a:r>
            <a:r>
              <a:rPr lang="en-US" altLang="en-US" sz="1600" b="1" dirty="0" err="1" smtClean="0">
                <a:solidFill>
                  <a:srgbClr val="1822CD"/>
                </a:solidFill>
                <a:latin typeface="Calibri" charset="0"/>
                <a:sym typeface="Symbol" charset="2"/>
              </a:rPr>
              <a:t>Rn</a:t>
            </a:r>
            <a:r>
              <a:rPr lang="en-US" altLang="en-US" sz="1600" b="1" dirty="0" smtClean="0">
                <a:solidFill>
                  <a:srgbClr val="1822CD"/>
                </a:solidFill>
                <a:latin typeface="Calibri" charset="0"/>
                <a:sym typeface="Symbol" charset="2"/>
              </a:rPr>
              <a:t> [Address]</a:t>
            </a:r>
            <a:endParaRPr lang="en-US" altLang="en-US" sz="1600" dirty="0">
              <a:solidFill>
                <a:srgbClr val="1822CD"/>
              </a:solidFill>
              <a:latin typeface="Calibri" charset="0"/>
              <a:sym typeface="Symbol" charset="2"/>
            </a:endParaRPr>
          </a:p>
        </p:txBody>
      </p:sp>
      <p:sp>
        <p:nvSpPr>
          <p:cNvPr id="59400" name="Text Box 31"/>
          <p:cNvSpPr txBox="1">
            <a:spLocks noChangeArrowheads="1"/>
          </p:cNvSpPr>
          <p:nvPr/>
        </p:nvSpPr>
        <p:spPr bwMode="auto">
          <a:xfrm>
            <a:off x="287923" y="1812370"/>
            <a:ext cx="244169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squar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b="1" dirty="0">
                <a:solidFill>
                  <a:srgbClr val="1822CD"/>
                </a:solidFill>
                <a:latin typeface="Calibri" charset="0"/>
              </a:rPr>
              <a:t>R:   </a:t>
            </a:r>
            <a:r>
              <a:rPr lang="en-US" altLang="en-US" sz="1800" b="1" dirty="0" smtClean="0">
                <a:solidFill>
                  <a:srgbClr val="1822CD"/>
                </a:solidFill>
                <a:latin typeface="Calibri" charset="0"/>
              </a:rPr>
              <a:t> Rd </a:t>
            </a:r>
            <a:r>
              <a:rPr lang="en-US" altLang="en-US" sz="1800" b="1" dirty="0" err="1">
                <a:solidFill>
                  <a:srgbClr val="1822CD"/>
                </a:solidFill>
                <a:latin typeface="Calibri" charset="0"/>
                <a:sym typeface="Symbol" charset="2"/>
              </a:rPr>
              <a:t></a:t>
            </a:r>
            <a:r>
              <a:rPr lang="en-US" altLang="en-US" sz="1800" b="1" dirty="0" smtClean="0">
                <a:solidFill>
                  <a:srgbClr val="1822CD"/>
                </a:solidFill>
                <a:latin typeface="Calibri" charset="0"/>
                <a:sym typeface="Symbol" charset="2"/>
              </a:rPr>
              <a:t> </a:t>
            </a:r>
            <a:r>
              <a:rPr lang="en-US" altLang="en-US" sz="1800" b="1" dirty="0" err="1" smtClean="0">
                <a:solidFill>
                  <a:srgbClr val="1822CD"/>
                </a:solidFill>
                <a:latin typeface="Calibri" charset="0"/>
                <a:sym typeface="Symbol" charset="2"/>
              </a:rPr>
              <a:t>Rn</a:t>
            </a:r>
            <a:r>
              <a:rPr lang="en-US" altLang="en-US" sz="1800" b="1" dirty="0" smtClean="0">
                <a:solidFill>
                  <a:srgbClr val="1822CD"/>
                </a:solidFill>
                <a:latin typeface="Calibri" charset="0"/>
                <a:sym typeface="Symbol" charset="2"/>
              </a:rPr>
              <a:t> </a:t>
            </a:r>
            <a:r>
              <a:rPr lang="en-US" altLang="en-US" sz="1800" b="1" dirty="0">
                <a:solidFill>
                  <a:srgbClr val="1822CD"/>
                </a:solidFill>
                <a:latin typeface="Calibri" charset="0"/>
                <a:sym typeface="Symbol" charset="2"/>
              </a:rPr>
              <a:t>op</a:t>
            </a:r>
            <a:r>
              <a:rPr lang="en-US" altLang="en-US" sz="1800" b="1" dirty="0" smtClean="0">
                <a:solidFill>
                  <a:srgbClr val="1822CD"/>
                </a:solidFill>
                <a:latin typeface="Calibri" charset="0"/>
                <a:sym typeface="Symbol" charset="2"/>
              </a:rPr>
              <a:t> </a:t>
            </a:r>
            <a:r>
              <a:rPr lang="en-US" altLang="en-US" sz="1800" b="1" dirty="0" err="1" smtClean="0">
                <a:solidFill>
                  <a:srgbClr val="1822CD"/>
                </a:solidFill>
                <a:latin typeface="Calibri" charset="0"/>
                <a:sym typeface="Symbol" charset="2"/>
              </a:rPr>
              <a:t>Rm</a:t>
            </a:r>
            <a:endParaRPr lang="en-US" altLang="en-US" dirty="0">
              <a:solidFill>
                <a:srgbClr val="1822CD"/>
              </a:solidFill>
              <a:latin typeface="Calibri" charset="0"/>
              <a:sym typeface="Symbol" charset="2"/>
            </a:endParaRPr>
          </a:p>
        </p:txBody>
      </p:sp>
      <p:sp>
        <p:nvSpPr>
          <p:cNvPr id="59402" name="TextBox 32"/>
          <p:cNvSpPr txBox="1">
            <a:spLocks noChangeArrowheads="1"/>
          </p:cNvSpPr>
          <p:nvPr/>
        </p:nvSpPr>
        <p:spPr bwMode="auto">
          <a:xfrm>
            <a:off x="2362200" y="6219855"/>
            <a:ext cx="4419600" cy="400110"/>
          </a:xfrm>
          <a:prstGeom prst="rect">
            <a:avLst/>
          </a:prstGeom>
          <a:solidFill>
            <a:srgbClr val="B3D1F0"/>
          </a:solidFill>
          <a:ln>
            <a:noFill/>
          </a:ln>
          <a:effectLst>
            <a:outerShdw blurRad="50800" dist="38100" dir="2700000" algn="tl" rotWithShape="0">
              <a:prstClr val="black">
                <a:alpha val="40000"/>
              </a:prstClr>
            </a:outerShdw>
          </a:effectLst>
        </p:spPr>
        <p:txBody>
          <a:bodyPr wrap="square">
            <a:spAutoFit/>
          </a:bodyPr>
          <a:lstStyle>
            <a:lvl1pPr eaLnBrk="0" hangingPunct="0">
              <a:defRPr sz="2400">
                <a:solidFill>
                  <a:schemeClr val="accent1"/>
                </a:solidFill>
                <a:latin typeface="Arial" charset="0"/>
                <a:ea typeface="ＭＳ Ｐゴシック" charset="0"/>
                <a:cs typeface="ＭＳ Ｐゴシック" charset="0"/>
              </a:defRPr>
            </a:lvl1pPr>
            <a:lvl2pPr marL="742950" indent="-285750" eaLnBrk="0" hangingPunct="0">
              <a:defRPr sz="2400">
                <a:solidFill>
                  <a:schemeClr val="accent1"/>
                </a:solidFill>
                <a:latin typeface="Arial" charset="0"/>
                <a:ea typeface="ＭＳ Ｐゴシック" charset="0"/>
              </a:defRPr>
            </a:lvl2pPr>
            <a:lvl3pPr marL="1143000" indent="-228600" eaLnBrk="0" hangingPunct="0">
              <a:defRPr sz="2400">
                <a:solidFill>
                  <a:schemeClr val="accent1"/>
                </a:solidFill>
                <a:latin typeface="Arial" charset="0"/>
                <a:ea typeface="ＭＳ Ｐゴシック" charset="0"/>
              </a:defRPr>
            </a:lvl3pPr>
            <a:lvl4pPr marL="1600200" indent="-228600" eaLnBrk="0" hangingPunct="0">
              <a:defRPr sz="2400">
                <a:solidFill>
                  <a:schemeClr val="accent1"/>
                </a:solidFill>
                <a:latin typeface="Arial" charset="0"/>
                <a:ea typeface="ＭＳ Ｐゴシック" charset="0"/>
              </a:defRPr>
            </a:lvl4pPr>
            <a:lvl5pPr marL="2057400" indent="-228600" eaLnBrk="0" hangingPunct="0">
              <a:defRPr sz="2400">
                <a:solidFill>
                  <a:schemeClr val="accent1"/>
                </a:solidFill>
                <a:latin typeface="Arial" charset="0"/>
                <a:ea typeface="ＭＳ Ｐゴシック" charset="0"/>
              </a:defRPr>
            </a:lvl5pPr>
            <a:lvl6pPr marL="2514600" indent="-228600" eaLnBrk="0" fontAlgn="base" hangingPunct="0">
              <a:spcBef>
                <a:spcPct val="0"/>
              </a:spcBef>
              <a:spcAft>
                <a:spcPct val="0"/>
              </a:spcAft>
              <a:defRPr sz="2400">
                <a:solidFill>
                  <a:schemeClr val="accent1"/>
                </a:solidFill>
                <a:latin typeface="Arial" charset="0"/>
                <a:ea typeface="ＭＳ Ｐゴシック" charset="0"/>
              </a:defRPr>
            </a:lvl6pPr>
            <a:lvl7pPr marL="2971800" indent="-228600" eaLnBrk="0" fontAlgn="base" hangingPunct="0">
              <a:spcBef>
                <a:spcPct val="0"/>
              </a:spcBef>
              <a:spcAft>
                <a:spcPct val="0"/>
              </a:spcAft>
              <a:defRPr sz="2400">
                <a:solidFill>
                  <a:schemeClr val="accent1"/>
                </a:solidFill>
                <a:latin typeface="Arial" charset="0"/>
                <a:ea typeface="ＭＳ Ｐゴシック" charset="0"/>
              </a:defRPr>
            </a:lvl7pPr>
            <a:lvl8pPr marL="3429000" indent="-228600" eaLnBrk="0" fontAlgn="base" hangingPunct="0">
              <a:spcBef>
                <a:spcPct val="0"/>
              </a:spcBef>
              <a:spcAft>
                <a:spcPct val="0"/>
              </a:spcAft>
              <a:defRPr sz="2400">
                <a:solidFill>
                  <a:schemeClr val="accent1"/>
                </a:solidFill>
                <a:latin typeface="Arial" charset="0"/>
                <a:ea typeface="ＭＳ Ｐゴシック" charset="0"/>
              </a:defRPr>
            </a:lvl8pPr>
            <a:lvl9pPr marL="3886200" indent="-228600" eaLnBrk="0" fontAlgn="base" hangingPunct="0">
              <a:spcBef>
                <a:spcPct val="0"/>
              </a:spcBef>
              <a:spcAft>
                <a:spcPct val="0"/>
              </a:spcAft>
              <a:defRPr sz="2400">
                <a:solidFill>
                  <a:schemeClr val="accent1"/>
                </a:solidFill>
                <a:latin typeface="Arial" charset="0"/>
                <a:ea typeface="ＭＳ Ｐゴシック" charset="0"/>
              </a:defRPr>
            </a:lvl9pPr>
          </a:lstStyle>
          <a:p>
            <a:pPr algn="ctr">
              <a:defRPr/>
            </a:pPr>
            <a:r>
              <a:rPr lang="en-US" sz="2000" b="1" i="1" dirty="0" smtClean="0">
                <a:solidFill>
                  <a:srgbClr val="1822CD"/>
                </a:solidFill>
                <a:latin typeface="Calibri"/>
                <a:cs typeface="Calibri"/>
              </a:rPr>
              <a:t>32 bits </a:t>
            </a:r>
            <a:r>
              <a:rPr lang="en-US" sz="2000" b="1" i="1" dirty="0" err="1" smtClean="0">
                <a:solidFill>
                  <a:srgbClr val="1822CD"/>
                </a:solidFill>
                <a:latin typeface="Calibri"/>
                <a:cs typeface="Calibri"/>
                <a:sym typeface="Wingdings"/>
              </a:rPr>
              <a:t></a:t>
            </a:r>
            <a:endParaRPr lang="en-US" sz="2000" b="1" i="1" dirty="0" smtClean="0">
              <a:solidFill>
                <a:srgbClr val="1822CD"/>
              </a:solidFill>
              <a:latin typeface="Calibri"/>
              <a:cs typeface="Calibri"/>
            </a:endParaRPr>
          </a:p>
        </p:txBody>
      </p:sp>
      <p:sp>
        <p:nvSpPr>
          <p:cNvPr id="38" name="Rectangle 17"/>
          <p:cNvSpPr>
            <a:spLocks noChangeArrowheads="1"/>
          </p:cNvSpPr>
          <p:nvPr/>
        </p:nvSpPr>
        <p:spPr bwMode="auto">
          <a:xfrm>
            <a:off x="3857625" y="3463886"/>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err="1" smtClean="0">
                <a:solidFill>
                  <a:srgbClr val="1822CD"/>
                </a:solidFill>
                <a:latin typeface="Calibri" charset="0"/>
              </a:rPr>
              <a:t>Opcode</a:t>
            </a:r>
            <a:endParaRPr lang="en-US" altLang="en-US" sz="1400" dirty="0">
              <a:solidFill>
                <a:srgbClr val="1822CD"/>
              </a:solidFill>
              <a:latin typeface="Calibri" charset="0"/>
            </a:endParaRPr>
          </a:p>
        </p:txBody>
      </p:sp>
      <p:sp>
        <p:nvSpPr>
          <p:cNvPr id="39" name="Rectangle 17"/>
          <p:cNvSpPr>
            <a:spLocks noChangeArrowheads="1"/>
          </p:cNvSpPr>
          <p:nvPr/>
        </p:nvSpPr>
        <p:spPr bwMode="auto">
          <a:xfrm>
            <a:off x="4733925" y="3463886"/>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smtClean="0">
                <a:solidFill>
                  <a:srgbClr val="1822CD"/>
                </a:solidFill>
                <a:latin typeface="Calibri" charset="0"/>
              </a:rPr>
              <a:t>Address</a:t>
            </a:r>
            <a:endParaRPr lang="en-US" altLang="en-US" sz="1400" dirty="0">
              <a:solidFill>
                <a:srgbClr val="1822CD"/>
              </a:solidFill>
              <a:latin typeface="Calibri" charset="0"/>
            </a:endParaRPr>
          </a:p>
        </p:txBody>
      </p:sp>
      <p:sp>
        <p:nvSpPr>
          <p:cNvPr id="40" name="Rectangle 17"/>
          <p:cNvSpPr>
            <a:spLocks noChangeArrowheads="1"/>
          </p:cNvSpPr>
          <p:nvPr/>
        </p:nvSpPr>
        <p:spPr bwMode="auto">
          <a:xfrm>
            <a:off x="5611813" y="3463886"/>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smtClean="0">
                <a:solidFill>
                  <a:srgbClr val="1822CD"/>
                </a:solidFill>
                <a:latin typeface="Calibri" charset="0"/>
              </a:rPr>
              <a:t>Opcode2</a:t>
            </a:r>
            <a:endParaRPr lang="en-US" altLang="en-US" sz="1400" dirty="0">
              <a:solidFill>
                <a:srgbClr val="1822CD"/>
              </a:solidFill>
              <a:latin typeface="Calibri" charset="0"/>
            </a:endParaRPr>
          </a:p>
        </p:txBody>
      </p:sp>
      <p:sp>
        <p:nvSpPr>
          <p:cNvPr id="41" name="Rectangle 17"/>
          <p:cNvSpPr>
            <a:spLocks noChangeArrowheads="1"/>
          </p:cNvSpPr>
          <p:nvPr/>
        </p:nvSpPr>
        <p:spPr bwMode="auto">
          <a:xfrm>
            <a:off x="6488113" y="3463886"/>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err="1" smtClean="0">
                <a:solidFill>
                  <a:srgbClr val="1822CD"/>
                </a:solidFill>
                <a:latin typeface="Calibri" charset="0"/>
              </a:rPr>
              <a:t>Rn</a:t>
            </a:r>
            <a:endParaRPr lang="en-US" altLang="en-US" sz="1400" dirty="0">
              <a:solidFill>
                <a:srgbClr val="1822CD"/>
              </a:solidFill>
              <a:latin typeface="Calibri" charset="0"/>
            </a:endParaRPr>
          </a:p>
        </p:txBody>
      </p:sp>
      <p:sp>
        <p:nvSpPr>
          <p:cNvPr id="42" name="Rectangle 17"/>
          <p:cNvSpPr>
            <a:spLocks noChangeArrowheads="1"/>
          </p:cNvSpPr>
          <p:nvPr/>
        </p:nvSpPr>
        <p:spPr bwMode="auto">
          <a:xfrm>
            <a:off x="7364413" y="3463886"/>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err="1" smtClean="0">
                <a:solidFill>
                  <a:srgbClr val="1822CD"/>
                </a:solidFill>
                <a:latin typeface="Calibri" charset="0"/>
              </a:rPr>
              <a:t>Rt</a:t>
            </a:r>
            <a:endParaRPr lang="en-US" altLang="en-US" sz="1400" dirty="0">
              <a:solidFill>
                <a:srgbClr val="1822CD"/>
              </a:solidFill>
              <a:latin typeface="Calibri" charset="0"/>
            </a:endParaRPr>
          </a:p>
        </p:txBody>
      </p:sp>
      <p:sp>
        <p:nvSpPr>
          <p:cNvPr id="43" name="Rectangle 17"/>
          <p:cNvSpPr>
            <a:spLocks noChangeArrowheads="1"/>
          </p:cNvSpPr>
          <p:nvPr/>
        </p:nvSpPr>
        <p:spPr bwMode="auto">
          <a:xfrm>
            <a:off x="3857625" y="1876902"/>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err="1" smtClean="0">
                <a:solidFill>
                  <a:srgbClr val="1822CD"/>
                </a:solidFill>
                <a:latin typeface="Calibri" charset="0"/>
              </a:rPr>
              <a:t>Opcode</a:t>
            </a:r>
            <a:endParaRPr lang="en-US" altLang="en-US" sz="1400" dirty="0">
              <a:solidFill>
                <a:srgbClr val="1822CD"/>
              </a:solidFill>
              <a:latin typeface="Calibri" charset="0"/>
            </a:endParaRPr>
          </a:p>
        </p:txBody>
      </p:sp>
      <p:sp>
        <p:nvSpPr>
          <p:cNvPr id="44" name="Rectangle 17"/>
          <p:cNvSpPr>
            <a:spLocks noChangeArrowheads="1"/>
          </p:cNvSpPr>
          <p:nvPr/>
        </p:nvSpPr>
        <p:spPr bwMode="auto">
          <a:xfrm>
            <a:off x="4733925" y="1876902"/>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err="1" smtClean="0">
                <a:solidFill>
                  <a:srgbClr val="1822CD"/>
                </a:solidFill>
                <a:latin typeface="Calibri" charset="0"/>
              </a:rPr>
              <a:t>Rm</a:t>
            </a:r>
            <a:endParaRPr lang="en-US" altLang="en-US" sz="1400" dirty="0">
              <a:solidFill>
                <a:srgbClr val="1822CD"/>
              </a:solidFill>
              <a:latin typeface="Calibri" charset="0"/>
            </a:endParaRPr>
          </a:p>
        </p:txBody>
      </p:sp>
      <p:sp>
        <p:nvSpPr>
          <p:cNvPr id="45" name="Rectangle 17"/>
          <p:cNvSpPr>
            <a:spLocks noChangeArrowheads="1"/>
          </p:cNvSpPr>
          <p:nvPr/>
        </p:nvSpPr>
        <p:spPr bwMode="auto">
          <a:xfrm>
            <a:off x="5611813" y="1876902"/>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err="1" smtClean="0">
                <a:solidFill>
                  <a:srgbClr val="1822CD"/>
                </a:solidFill>
                <a:latin typeface="Calibri" charset="0"/>
              </a:rPr>
              <a:t>Shamt</a:t>
            </a:r>
            <a:endParaRPr lang="en-US" altLang="en-US" sz="1400" dirty="0">
              <a:solidFill>
                <a:srgbClr val="1822CD"/>
              </a:solidFill>
              <a:latin typeface="Calibri" charset="0"/>
            </a:endParaRPr>
          </a:p>
        </p:txBody>
      </p:sp>
      <p:sp>
        <p:nvSpPr>
          <p:cNvPr id="46" name="Rectangle 17"/>
          <p:cNvSpPr>
            <a:spLocks noChangeArrowheads="1"/>
          </p:cNvSpPr>
          <p:nvPr/>
        </p:nvSpPr>
        <p:spPr bwMode="auto">
          <a:xfrm>
            <a:off x="6488113" y="1876902"/>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err="1" smtClean="0">
                <a:solidFill>
                  <a:srgbClr val="1822CD"/>
                </a:solidFill>
                <a:latin typeface="Calibri" charset="0"/>
              </a:rPr>
              <a:t>Rn</a:t>
            </a:r>
            <a:endParaRPr lang="en-US" altLang="en-US" sz="1400" dirty="0">
              <a:solidFill>
                <a:srgbClr val="1822CD"/>
              </a:solidFill>
              <a:latin typeface="Calibri" charset="0"/>
            </a:endParaRPr>
          </a:p>
        </p:txBody>
      </p:sp>
      <p:sp>
        <p:nvSpPr>
          <p:cNvPr id="47" name="Rectangle 17"/>
          <p:cNvSpPr>
            <a:spLocks noChangeArrowheads="1"/>
          </p:cNvSpPr>
          <p:nvPr/>
        </p:nvSpPr>
        <p:spPr bwMode="auto">
          <a:xfrm>
            <a:off x="7364413" y="1876902"/>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smtClean="0">
                <a:solidFill>
                  <a:srgbClr val="1822CD"/>
                </a:solidFill>
                <a:latin typeface="Calibri" charset="0"/>
              </a:rPr>
              <a:t>Rd</a:t>
            </a:r>
            <a:endParaRPr lang="en-US" altLang="en-US" sz="1400" dirty="0">
              <a:solidFill>
                <a:srgbClr val="1822CD"/>
              </a:solidFill>
              <a:latin typeface="Calibri" charset="0"/>
            </a:endParaRPr>
          </a:p>
        </p:txBody>
      </p:sp>
      <p:sp>
        <p:nvSpPr>
          <p:cNvPr id="52" name="Rectangle 17"/>
          <p:cNvSpPr>
            <a:spLocks noChangeArrowheads="1"/>
          </p:cNvSpPr>
          <p:nvPr/>
        </p:nvSpPr>
        <p:spPr bwMode="auto">
          <a:xfrm>
            <a:off x="3859213" y="4920734"/>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err="1" smtClean="0">
                <a:solidFill>
                  <a:srgbClr val="1822CD"/>
                </a:solidFill>
                <a:latin typeface="Calibri" charset="0"/>
              </a:rPr>
              <a:t>Opcode</a:t>
            </a:r>
            <a:endParaRPr lang="en-US" altLang="en-US" sz="1400" dirty="0">
              <a:solidFill>
                <a:srgbClr val="1822CD"/>
              </a:solidFill>
              <a:latin typeface="Calibri" charset="0"/>
            </a:endParaRPr>
          </a:p>
        </p:txBody>
      </p:sp>
      <p:sp>
        <p:nvSpPr>
          <p:cNvPr id="53" name="Rectangle 17"/>
          <p:cNvSpPr>
            <a:spLocks noChangeArrowheads="1"/>
          </p:cNvSpPr>
          <p:nvPr/>
        </p:nvSpPr>
        <p:spPr bwMode="auto">
          <a:xfrm>
            <a:off x="4735513" y="4920734"/>
            <a:ext cx="17526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smtClean="0">
                <a:solidFill>
                  <a:srgbClr val="1822CD"/>
                </a:solidFill>
                <a:latin typeface="Calibri" charset="0"/>
              </a:rPr>
              <a:t>Immediate</a:t>
            </a:r>
            <a:endParaRPr lang="en-US" altLang="en-US" sz="1400" dirty="0">
              <a:solidFill>
                <a:srgbClr val="1822CD"/>
              </a:solidFill>
              <a:latin typeface="Calibri" charset="0"/>
            </a:endParaRPr>
          </a:p>
        </p:txBody>
      </p:sp>
      <p:sp>
        <p:nvSpPr>
          <p:cNvPr id="55" name="Rectangle 17"/>
          <p:cNvSpPr>
            <a:spLocks noChangeArrowheads="1"/>
          </p:cNvSpPr>
          <p:nvPr/>
        </p:nvSpPr>
        <p:spPr bwMode="auto">
          <a:xfrm>
            <a:off x="6489701" y="4920734"/>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err="1" smtClean="0">
                <a:solidFill>
                  <a:srgbClr val="1822CD"/>
                </a:solidFill>
                <a:latin typeface="Calibri" charset="0"/>
              </a:rPr>
              <a:t>Rn</a:t>
            </a:r>
            <a:endParaRPr lang="en-US" altLang="en-US" sz="1400" dirty="0">
              <a:solidFill>
                <a:srgbClr val="1822CD"/>
              </a:solidFill>
              <a:latin typeface="Calibri" charset="0"/>
            </a:endParaRPr>
          </a:p>
        </p:txBody>
      </p:sp>
      <p:sp>
        <p:nvSpPr>
          <p:cNvPr id="56" name="Rectangle 17"/>
          <p:cNvSpPr>
            <a:spLocks noChangeArrowheads="1"/>
          </p:cNvSpPr>
          <p:nvPr/>
        </p:nvSpPr>
        <p:spPr bwMode="auto">
          <a:xfrm>
            <a:off x="7366001" y="4920734"/>
            <a:ext cx="876300" cy="304800"/>
          </a:xfrm>
          <a:prstGeom prst="rect">
            <a:avLst/>
          </a:prstGeom>
          <a:solidFill>
            <a:srgbClr val="FFFF99"/>
          </a:solidFill>
          <a:ln w="38100">
            <a:solidFill>
              <a:schemeClr val="tx1"/>
            </a:solidFill>
            <a:miter lim="800000"/>
            <a:headEnd type="none" w="sm" len="sm"/>
            <a:tailEnd type="none" w="sm" len="sm"/>
          </a:ln>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gn="ctr"/>
            <a:r>
              <a:rPr lang="en-US" altLang="en-US" sz="1400" dirty="0" smtClean="0">
                <a:solidFill>
                  <a:srgbClr val="1822CD"/>
                </a:solidFill>
                <a:latin typeface="Calibri" charset="0"/>
              </a:rPr>
              <a:t>Rd</a:t>
            </a:r>
            <a:endParaRPr lang="en-US" altLang="en-US" sz="1400" dirty="0">
              <a:solidFill>
                <a:srgbClr val="1822CD"/>
              </a:solidFill>
              <a:latin typeface="Calibri" charset="0"/>
            </a:endParaRPr>
          </a:p>
        </p:txBody>
      </p:sp>
      <p:sp>
        <p:nvSpPr>
          <p:cNvPr id="57" name="Text Box 20"/>
          <p:cNvSpPr txBox="1">
            <a:spLocks noChangeArrowheads="1"/>
          </p:cNvSpPr>
          <p:nvPr/>
        </p:nvSpPr>
        <p:spPr bwMode="auto">
          <a:xfrm>
            <a:off x="4114800" y="1442482"/>
            <a:ext cx="423863" cy="369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11</a:t>
            </a:r>
            <a:endParaRPr lang="en-US" altLang="en-US" sz="1800" dirty="0">
              <a:solidFill>
                <a:srgbClr val="1822CD"/>
              </a:solidFill>
              <a:latin typeface="Calibri" charset="0"/>
            </a:endParaRPr>
          </a:p>
        </p:txBody>
      </p:sp>
      <p:sp>
        <p:nvSpPr>
          <p:cNvPr id="58" name="Text Box 20"/>
          <p:cNvSpPr txBox="1">
            <a:spLocks noChangeArrowheads="1"/>
          </p:cNvSpPr>
          <p:nvPr/>
        </p:nvSpPr>
        <p:spPr bwMode="auto">
          <a:xfrm>
            <a:off x="4946651" y="1442482"/>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5</a:t>
            </a:r>
            <a:endParaRPr lang="en-US" altLang="en-US" sz="1800" dirty="0">
              <a:solidFill>
                <a:srgbClr val="1822CD"/>
              </a:solidFill>
              <a:latin typeface="Calibri" charset="0"/>
            </a:endParaRPr>
          </a:p>
        </p:txBody>
      </p:sp>
      <p:sp>
        <p:nvSpPr>
          <p:cNvPr id="59" name="Text Box 20"/>
          <p:cNvSpPr txBox="1">
            <a:spLocks noChangeArrowheads="1"/>
          </p:cNvSpPr>
          <p:nvPr/>
        </p:nvSpPr>
        <p:spPr bwMode="auto">
          <a:xfrm>
            <a:off x="5791200" y="1442482"/>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6</a:t>
            </a:r>
            <a:endParaRPr lang="en-US" altLang="en-US" sz="1800" dirty="0">
              <a:solidFill>
                <a:srgbClr val="1822CD"/>
              </a:solidFill>
              <a:latin typeface="Calibri" charset="0"/>
            </a:endParaRPr>
          </a:p>
        </p:txBody>
      </p:sp>
      <p:sp>
        <p:nvSpPr>
          <p:cNvPr id="60" name="Text Box 20"/>
          <p:cNvSpPr txBox="1">
            <a:spLocks noChangeArrowheads="1"/>
          </p:cNvSpPr>
          <p:nvPr/>
        </p:nvSpPr>
        <p:spPr bwMode="auto">
          <a:xfrm>
            <a:off x="6781800" y="1442482"/>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5</a:t>
            </a:r>
            <a:endParaRPr lang="en-US" altLang="en-US" sz="1800" dirty="0">
              <a:solidFill>
                <a:srgbClr val="1822CD"/>
              </a:solidFill>
              <a:latin typeface="Calibri" charset="0"/>
            </a:endParaRPr>
          </a:p>
        </p:txBody>
      </p:sp>
      <p:sp>
        <p:nvSpPr>
          <p:cNvPr id="61" name="Text Box 20"/>
          <p:cNvSpPr txBox="1">
            <a:spLocks noChangeArrowheads="1"/>
          </p:cNvSpPr>
          <p:nvPr/>
        </p:nvSpPr>
        <p:spPr bwMode="auto">
          <a:xfrm>
            <a:off x="7648575" y="1442482"/>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5</a:t>
            </a:r>
            <a:endParaRPr lang="en-US" altLang="en-US" sz="1800" dirty="0">
              <a:solidFill>
                <a:srgbClr val="1822CD"/>
              </a:solidFill>
              <a:latin typeface="Calibri" charset="0"/>
            </a:endParaRPr>
          </a:p>
        </p:txBody>
      </p:sp>
      <p:sp>
        <p:nvSpPr>
          <p:cNvPr id="62" name="Text Box 20"/>
          <p:cNvSpPr txBox="1">
            <a:spLocks noChangeArrowheads="1"/>
          </p:cNvSpPr>
          <p:nvPr/>
        </p:nvSpPr>
        <p:spPr bwMode="auto">
          <a:xfrm>
            <a:off x="4055268" y="3030022"/>
            <a:ext cx="424290"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11</a:t>
            </a:r>
            <a:endParaRPr lang="en-US" altLang="en-US" sz="1800" dirty="0">
              <a:solidFill>
                <a:srgbClr val="1822CD"/>
              </a:solidFill>
              <a:latin typeface="Calibri" charset="0"/>
            </a:endParaRPr>
          </a:p>
        </p:txBody>
      </p:sp>
      <p:sp>
        <p:nvSpPr>
          <p:cNvPr id="63" name="Text Box 20"/>
          <p:cNvSpPr txBox="1">
            <a:spLocks noChangeArrowheads="1"/>
          </p:cNvSpPr>
          <p:nvPr/>
        </p:nvSpPr>
        <p:spPr bwMode="auto">
          <a:xfrm>
            <a:off x="4887119" y="3030022"/>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9</a:t>
            </a:r>
            <a:endParaRPr lang="en-US" altLang="en-US" sz="1800" dirty="0">
              <a:solidFill>
                <a:srgbClr val="1822CD"/>
              </a:solidFill>
              <a:latin typeface="Calibri" charset="0"/>
            </a:endParaRPr>
          </a:p>
        </p:txBody>
      </p:sp>
      <p:sp>
        <p:nvSpPr>
          <p:cNvPr id="64" name="Text Box 20"/>
          <p:cNvSpPr txBox="1">
            <a:spLocks noChangeArrowheads="1"/>
          </p:cNvSpPr>
          <p:nvPr/>
        </p:nvSpPr>
        <p:spPr bwMode="auto">
          <a:xfrm>
            <a:off x="5731668" y="3030022"/>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2</a:t>
            </a:r>
            <a:endParaRPr lang="en-US" altLang="en-US" sz="1800" dirty="0">
              <a:solidFill>
                <a:srgbClr val="1822CD"/>
              </a:solidFill>
              <a:latin typeface="Calibri" charset="0"/>
            </a:endParaRPr>
          </a:p>
        </p:txBody>
      </p:sp>
      <p:sp>
        <p:nvSpPr>
          <p:cNvPr id="65" name="Text Box 20"/>
          <p:cNvSpPr txBox="1">
            <a:spLocks noChangeArrowheads="1"/>
          </p:cNvSpPr>
          <p:nvPr/>
        </p:nvSpPr>
        <p:spPr bwMode="auto">
          <a:xfrm>
            <a:off x="6722268" y="3030022"/>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5</a:t>
            </a:r>
            <a:endParaRPr lang="en-US" altLang="en-US" sz="1800" dirty="0">
              <a:solidFill>
                <a:srgbClr val="1822CD"/>
              </a:solidFill>
              <a:latin typeface="Calibri" charset="0"/>
            </a:endParaRPr>
          </a:p>
        </p:txBody>
      </p:sp>
      <p:sp>
        <p:nvSpPr>
          <p:cNvPr id="66" name="Text Box 20"/>
          <p:cNvSpPr txBox="1">
            <a:spLocks noChangeArrowheads="1"/>
          </p:cNvSpPr>
          <p:nvPr/>
        </p:nvSpPr>
        <p:spPr bwMode="auto">
          <a:xfrm>
            <a:off x="7589043" y="3030022"/>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5</a:t>
            </a:r>
            <a:endParaRPr lang="en-US" altLang="en-US" sz="1800" dirty="0">
              <a:solidFill>
                <a:srgbClr val="1822CD"/>
              </a:solidFill>
              <a:latin typeface="Calibri" charset="0"/>
            </a:endParaRPr>
          </a:p>
        </p:txBody>
      </p:sp>
      <p:sp>
        <p:nvSpPr>
          <p:cNvPr id="67" name="Text Box 20"/>
          <p:cNvSpPr txBox="1">
            <a:spLocks noChangeArrowheads="1"/>
          </p:cNvSpPr>
          <p:nvPr/>
        </p:nvSpPr>
        <p:spPr bwMode="auto">
          <a:xfrm>
            <a:off x="4114800" y="4463534"/>
            <a:ext cx="441422"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10</a:t>
            </a:r>
            <a:endParaRPr lang="en-US" altLang="en-US" sz="1800" dirty="0">
              <a:solidFill>
                <a:srgbClr val="1822CD"/>
              </a:solidFill>
              <a:latin typeface="Calibri" charset="0"/>
            </a:endParaRPr>
          </a:p>
        </p:txBody>
      </p:sp>
      <p:sp>
        <p:nvSpPr>
          <p:cNvPr id="69" name="Text Box 20"/>
          <p:cNvSpPr txBox="1">
            <a:spLocks noChangeArrowheads="1"/>
          </p:cNvSpPr>
          <p:nvPr/>
        </p:nvSpPr>
        <p:spPr bwMode="auto">
          <a:xfrm>
            <a:off x="5478156" y="4463534"/>
            <a:ext cx="441422"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12</a:t>
            </a:r>
            <a:endParaRPr lang="en-US" altLang="en-US" sz="1800" dirty="0">
              <a:solidFill>
                <a:srgbClr val="1822CD"/>
              </a:solidFill>
              <a:latin typeface="Calibri" charset="0"/>
            </a:endParaRPr>
          </a:p>
        </p:txBody>
      </p:sp>
      <p:sp>
        <p:nvSpPr>
          <p:cNvPr id="70" name="Text Box 20"/>
          <p:cNvSpPr txBox="1">
            <a:spLocks noChangeArrowheads="1"/>
          </p:cNvSpPr>
          <p:nvPr/>
        </p:nvSpPr>
        <p:spPr bwMode="auto">
          <a:xfrm>
            <a:off x="6781800" y="4463534"/>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5</a:t>
            </a:r>
            <a:endParaRPr lang="en-US" altLang="en-US" sz="1800" dirty="0">
              <a:solidFill>
                <a:srgbClr val="1822CD"/>
              </a:solidFill>
              <a:latin typeface="Calibri" charset="0"/>
            </a:endParaRPr>
          </a:p>
        </p:txBody>
      </p:sp>
      <p:sp>
        <p:nvSpPr>
          <p:cNvPr id="71" name="Text Box 20"/>
          <p:cNvSpPr txBox="1">
            <a:spLocks noChangeArrowheads="1"/>
          </p:cNvSpPr>
          <p:nvPr/>
        </p:nvSpPr>
        <p:spPr bwMode="auto">
          <a:xfrm>
            <a:off x="7648575" y="4463534"/>
            <a:ext cx="313044"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800" dirty="0" smtClean="0">
                <a:solidFill>
                  <a:srgbClr val="1822CD"/>
                </a:solidFill>
                <a:latin typeface="Calibri" charset="0"/>
              </a:rPr>
              <a:t>5</a:t>
            </a:r>
            <a:endParaRPr lang="en-US" altLang="en-US" sz="1800" dirty="0">
              <a:solidFill>
                <a:srgbClr val="1822CD"/>
              </a:solidFill>
              <a:latin typeface="Calibri" charset="0"/>
            </a:endParaRPr>
          </a:p>
        </p:txBody>
      </p:sp>
      <p:sp>
        <p:nvSpPr>
          <p:cNvPr id="72" name="Text Box 30"/>
          <p:cNvSpPr txBox="1">
            <a:spLocks noChangeArrowheads="1"/>
          </p:cNvSpPr>
          <p:nvPr/>
        </p:nvSpPr>
        <p:spPr bwMode="auto">
          <a:xfrm>
            <a:off x="287923" y="4886980"/>
            <a:ext cx="2707292" cy="338554"/>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1600" b="1" dirty="0">
                <a:solidFill>
                  <a:srgbClr val="1822CD"/>
                </a:solidFill>
                <a:latin typeface="Calibri" charset="0"/>
              </a:rPr>
              <a:t>I</a:t>
            </a:r>
            <a:r>
              <a:rPr lang="en-US" altLang="en-US" sz="1600" b="1" dirty="0" smtClean="0">
                <a:solidFill>
                  <a:srgbClr val="1822CD"/>
                </a:solidFill>
                <a:latin typeface="Calibri" charset="0"/>
              </a:rPr>
              <a:t>:     </a:t>
            </a:r>
            <a:r>
              <a:rPr lang="en-US" altLang="en-US" sz="1600" b="1" dirty="0" err="1" smtClean="0">
                <a:solidFill>
                  <a:srgbClr val="1822CD"/>
                </a:solidFill>
                <a:latin typeface="Calibri" charset="0"/>
              </a:rPr>
              <a:t>Rd</a:t>
            </a:r>
            <a:r>
              <a:rPr lang="en-US" altLang="en-US" sz="1600" b="1" dirty="0" err="1" smtClean="0">
                <a:solidFill>
                  <a:srgbClr val="1822CD"/>
                </a:solidFill>
                <a:latin typeface="Calibri" charset="0"/>
                <a:sym typeface="Symbol" charset="2"/>
              </a:rPr>
              <a:t></a:t>
            </a:r>
            <a:r>
              <a:rPr lang="en-US" altLang="en-US" sz="1600" b="1" dirty="0" smtClean="0">
                <a:solidFill>
                  <a:srgbClr val="1822CD"/>
                </a:solidFill>
                <a:latin typeface="Calibri" charset="0"/>
                <a:sym typeface="Symbol" charset="2"/>
              </a:rPr>
              <a:t> </a:t>
            </a:r>
            <a:r>
              <a:rPr lang="en-US" altLang="en-US" sz="1600" b="1" dirty="0" err="1" smtClean="0">
                <a:solidFill>
                  <a:srgbClr val="1822CD"/>
                </a:solidFill>
                <a:latin typeface="Calibri" charset="0"/>
                <a:sym typeface="Symbol" charset="2"/>
              </a:rPr>
              <a:t>Rn</a:t>
            </a:r>
            <a:r>
              <a:rPr lang="en-US" altLang="en-US" sz="1600" b="1" dirty="0" smtClean="0">
                <a:solidFill>
                  <a:srgbClr val="1822CD"/>
                </a:solidFill>
                <a:latin typeface="Calibri" charset="0"/>
                <a:sym typeface="Symbol" charset="2"/>
              </a:rPr>
              <a:t> +  Immediate</a:t>
            </a:r>
            <a:endParaRPr lang="en-US" altLang="en-US" sz="1600" dirty="0">
              <a:solidFill>
                <a:srgbClr val="1822CD"/>
              </a:solidFill>
              <a:latin typeface="Calibri" charset="0"/>
              <a:sym typeface="Symbol" charset="2"/>
            </a:endParaRPr>
          </a:p>
        </p:txBody>
      </p:sp>
      <p:sp>
        <p:nvSpPr>
          <p:cNvPr id="35" name="TextBox 34"/>
          <p:cNvSpPr txBox="1"/>
          <p:nvPr/>
        </p:nvSpPr>
        <p:spPr>
          <a:xfrm>
            <a:off x="3857625" y="5560405"/>
            <a:ext cx="2846594" cy="369332"/>
          </a:xfrm>
          <a:prstGeom prst="rect">
            <a:avLst/>
          </a:prstGeom>
          <a:noFill/>
        </p:spPr>
        <p:txBody>
          <a:bodyPr wrap="square" rtlCol="0">
            <a:spAutoFit/>
          </a:bodyPr>
          <a:lstStyle/>
          <a:p>
            <a:r>
              <a:rPr lang="en-US" dirty="0" smtClean="0"/>
              <a:t>There are more! </a:t>
            </a:r>
            <a:endParaRPr lang="en-US" dirty="0"/>
          </a:p>
        </p:txBody>
      </p:sp>
      <p:sp>
        <p:nvSpPr>
          <p:cNvPr id="37" name="TextBox 36"/>
          <p:cNvSpPr txBox="1"/>
          <p:nvPr/>
        </p:nvSpPr>
        <p:spPr>
          <a:xfrm>
            <a:off x="287923" y="6499722"/>
            <a:ext cx="841020" cy="215444"/>
          </a:xfrm>
          <a:prstGeom prst="rect">
            <a:avLst/>
          </a:prstGeom>
          <a:noFill/>
        </p:spPr>
        <p:txBody>
          <a:bodyPr wrap="square" rtlCol="0">
            <a:spAutoFit/>
          </a:bodyPr>
          <a:lstStyle/>
          <a:p>
            <a:r>
              <a:rPr lang="en-US" sz="800" dirty="0" smtClean="0"/>
              <a:t>rev 2</a:t>
            </a:r>
            <a:endParaRPr lang="en-US" sz="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More</a:t>
            </a:r>
            <a:endParaRPr lang="en-US" dirty="0"/>
          </a:p>
        </p:txBody>
      </p:sp>
      <p:sp>
        <p:nvSpPr>
          <p:cNvPr id="6" name="Content Placeholder 5"/>
          <p:cNvSpPr>
            <a:spLocks noGrp="1"/>
          </p:cNvSpPr>
          <p:nvPr>
            <p:ph idx="1"/>
          </p:nvPr>
        </p:nvSpPr>
        <p:spPr/>
        <p:txBody>
          <a:bodyPr/>
          <a:lstStyle/>
          <a:p>
            <a:r>
              <a:rPr lang="en-US" dirty="0" smtClean="0"/>
              <a:t>B  6 bit </a:t>
            </a:r>
            <a:r>
              <a:rPr lang="en-US" dirty="0" err="1" smtClean="0"/>
              <a:t>opcode</a:t>
            </a:r>
            <a:r>
              <a:rPr lang="en-US" dirty="0" smtClean="0"/>
              <a:t> – 26 bit </a:t>
            </a:r>
            <a:r>
              <a:rPr lang="en-US" dirty="0" smtClean="0">
                <a:solidFill>
                  <a:srgbClr val="FF0000"/>
                </a:solidFill>
              </a:rPr>
              <a:t>word</a:t>
            </a:r>
            <a:r>
              <a:rPr lang="en-US" dirty="0" smtClean="0"/>
              <a:t> offset</a:t>
            </a:r>
          </a:p>
          <a:p>
            <a:endParaRPr lang="en-US" dirty="0" smtClean="0"/>
          </a:p>
          <a:p>
            <a:r>
              <a:rPr lang="en-US" dirty="0" smtClean="0"/>
              <a:t>CB   I’m not going to tell you , </a:t>
            </a:r>
            <a:r>
              <a:rPr lang="en-US" dirty="0" err="1" smtClean="0"/>
              <a:t>na</a:t>
            </a:r>
            <a:r>
              <a:rPr lang="en-US" dirty="0" smtClean="0"/>
              <a:t> </a:t>
            </a:r>
            <a:r>
              <a:rPr lang="en-US" dirty="0" err="1" smtClean="0"/>
              <a:t>na</a:t>
            </a:r>
            <a:r>
              <a:rPr lang="en-US" dirty="0" smtClean="0"/>
              <a:t> </a:t>
            </a:r>
            <a:r>
              <a:rPr lang="en-US" dirty="0" err="1" smtClean="0"/>
              <a:t>na</a:t>
            </a:r>
            <a:endParaRPr lang="en-US" dirty="0" smtClean="0"/>
          </a:p>
          <a:p>
            <a:endParaRPr lang="en-US" dirty="0" smtClean="0"/>
          </a:p>
          <a:p>
            <a:r>
              <a:rPr lang="en-US" dirty="0" smtClean="0"/>
              <a:t>IM</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 Shot 2018-09-26 at 8.49.05 PM.png"/>
          <p:cNvPicPr>
            <a:picLocks noGrp="1" noChangeAspect="1"/>
          </p:cNvPicPr>
          <p:nvPr>
            <p:ph idx="1"/>
          </p:nvPr>
        </p:nvPicPr>
        <p:blipFill>
          <a:blip r:embed="rId2"/>
          <a:stretch>
            <a:fillRect/>
          </a:stretch>
        </p:blipFill>
        <p:spPr>
          <a:xfrm>
            <a:off x="1508760" y="1219200"/>
            <a:ext cx="6126480" cy="5105400"/>
          </a:xfr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5" name="Rectangle 2"/>
          <p:cNvSpPr>
            <a:spLocks noChangeArrowheads="1"/>
          </p:cNvSpPr>
          <p:nvPr/>
        </p:nvSpPr>
        <p:spPr bwMode="auto">
          <a:xfrm>
            <a:off x="225425" y="312738"/>
            <a:ext cx="852488" cy="4778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endParaRPr lang="en-US" altLang="en-US" sz="1800"/>
          </a:p>
        </p:txBody>
      </p:sp>
      <p:sp>
        <p:nvSpPr>
          <p:cNvPr id="31746" name="Rectangle 6"/>
          <p:cNvSpPr>
            <a:spLocks noGrp="1" noChangeArrowheads="1"/>
          </p:cNvSpPr>
          <p:nvPr>
            <p:ph type="title"/>
          </p:nvPr>
        </p:nvSpPr>
        <p:spPr>
          <a:xfrm>
            <a:off x="533400" y="304800"/>
            <a:ext cx="8153400" cy="465138"/>
          </a:xfrm>
        </p:spPr>
        <p:txBody>
          <a:bodyPr lIns="90488" tIns="44450" rIns="90488" bIns="44450"/>
          <a:lstStyle/>
          <a:p>
            <a:pPr eaLnBrk="1" hangingPunct="1"/>
            <a:r>
              <a:rPr lang="en-US" altLang="zh-CN">
                <a:latin typeface="Optima" charset="0"/>
                <a:ea typeface="宋体" charset="0"/>
              </a:rPr>
              <a:t>Signed Binary Representation</a:t>
            </a:r>
            <a:endParaRPr lang="en-US" altLang="en-US">
              <a:latin typeface="Optima" charset="0"/>
            </a:endParaRPr>
          </a:p>
        </p:txBody>
      </p:sp>
      <p:sp>
        <p:nvSpPr>
          <p:cNvPr id="31747" name="Rectangle 3"/>
          <p:cNvSpPr>
            <a:spLocks noGrp="1" noChangeArrowheads="1"/>
          </p:cNvSpPr>
          <p:nvPr>
            <p:ph idx="1"/>
          </p:nvPr>
        </p:nvSpPr>
        <p:spPr>
          <a:xfrm>
            <a:off x="457200" y="1295400"/>
            <a:ext cx="8153400" cy="3505200"/>
          </a:xfrm>
        </p:spPr>
        <p:txBody>
          <a:bodyPr lIns="90488" tIns="44450" rIns="90488" bIns="44450"/>
          <a:lstStyle/>
          <a:p>
            <a:pPr eaLnBrk="1" hangingPunct="1">
              <a:lnSpc>
                <a:spcPct val="80000"/>
              </a:lnSpc>
              <a:buFont typeface="Times" charset="0"/>
              <a:buNone/>
            </a:pPr>
            <a:r>
              <a:rPr lang="en-US" altLang="en-US" sz="2400" dirty="0">
                <a:latin typeface="Optima" charset="0"/>
              </a:rPr>
              <a:t>32-bit signed numbers (2’</a:t>
            </a:r>
            <a:r>
              <a:rPr lang="en-US" altLang="ja-JP" sz="2400" dirty="0">
                <a:latin typeface="Optima" charset="0"/>
              </a:rPr>
              <a:t>s complement):</a:t>
            </a:r>
            <a:r>
              <a:rPr lang="en-US" altLang="ja-JP" dirty="0">
                <a:latin typeface="Optima" charset="0"/>
              </a:rPr>
              <a:t/>
            </a:r>
            <a:br>
              <a:rPr lang="en-US" altLang="ja-JP" dirty="0">
                <a:latin typeface="Optima" charset="0"/>
              </a:rPr>
            </a:br>
            <a:r>
              <a:rPr lang="en-US" altLang="ja-JP" sz="2000" dirty="0">
                <a:latin typeface="Optima" charset="0"/>
              </a:rPr>
              <a:t/>
            </a:r>
            <a:br>
              <a:rPr lang="en-US" altLang="ja-JP" sz="2000" dirty="0">
                <a:latin typeface="Optima" charset="0"/>
              </a:rPr>
            </a:br>
            <a:r>
              <a:rPr lang="en-US" altLang="ja-JP" sz="1600" dirty="0">
                <a:latin typeface="Courier" charset="0"/>
              </a:rPr>
              <a:t>0000 0000 0000 0000 0000 0000 0000 0000</a:t>
            </a:r>
            <a:r>
              <a:rPr lang="en-US" altLang="ja-JP" sz="1600" baseline="-25000" dirty="0">
                <a:latin typeface="Courier" charset="0"/>
              </a:rPr>
              <a:t>two</a:t>
            </a:r>
            <a:r>
              <a:rPr lang="en-US" altLang="ja-JP" sz="1600" dirty="0">
                <a:latin typeface="Courier" charset="0"/>
              </a:rPr>
              <a:t> = 0</a:t>
            </a:r>
            <a:r>
              <a:rPr lang="en-US" altLang="ja-JP" sz="1600" baseline="-25000" dirty="0">
                <a:latin typeface="Courier" charset="0"/>
              </a:rPr>
              <a:t>ten</a:t>
            </a:r>
            <a:br>
              <a:rPr lang="en-US" altLang="ja-JP" sz="1600" baseline="-25000" dirty="0">
                <a:latin typeface="Courier" charset="0"/>
              </a:rPr>
            </a:br>
            <a:r>
              <a:rPr lang="en-US" altLang="ja-JP" sz="1600" dirty="0">
                <a:latin typeface="Courier" charset="0"/>
              </a:rPr>
              <a:t>0000 0000 0000 0000 0000 0000 0000 0001</a:t>
            </a:r>
            <a:r>
              <a:rPr lang="en-US" altLang="ja-JP" sz="1600" baseline="-25000" dirty="0">
                <a:latin typeface="Courier" charset="0"/>
              </a:rPr>
              <a:t>two</a:t>
            </a:r>
            <a:r>
              <a:rPr lang="en-US" altLang="ja-JP" sz="1600" dirty="0">
                <a:latin typeface="Courier" charset="0"/>
              </a:rPr>
              <a:t> = + 1</a:t>
            </a:r>
            <a:r>
              <a:rPr lang="en-US" altLang="ja-JP" sz="1600" baseline="-25000" dirty="0">
                <a:latin typeface="Courier" charset="0"/>
              </a:rPr>
              <a:t>ten</a:t>
            </a:r>
            <a:br>
              <a:rPr lang="en-US" altLang="ja-JP" sz="1600" baseline="-25000" dirty="0">
                <a:latin typeface="Courier" charset="0"/>
              </a:rPr>
            </a:br>
            <a:r>
              <a:rPr lang="en-US" altLang="ja-JP" sz="1600" dirty="0">
                <a:latin typeface="Courier" charset="0"/>
              </a:rPr>
              <a:t>...</a:t>
            </a:r>
          </a:p>
          <a:p>
            <a:pPr eaLnBrk="1" hangingPunct="1">
              <a:lnSpc>
                <a:spcPct val="80000"/>
              </a:lnSpc>
              <a:buFont typeface="Wingdings" charset="2"/>
              <a:buNone/>
            </a:pPr>
            <a:r>
              <a:rPr lang="en-US" altLang="en-US" sz="1600" baseline="-25000" dirty="0">
                <a:latin typeface="Courier" charset="0"/>
              </a:rPr>
              <a:t/>
            </a:r>
            <a:br>
              <a:rPr lang="en-US" altLang="en-US" sz="1600" baseline="-25000" dirty="0">
                <a:latin typeface="Courier" charset="0"/>
              </a:rPr>
            </a:br>
            <a:r>
              <a:rPr lang="en-US" altLang="en-US" sz="1600" dirty="0">
                <a:latin typeface="Courier" charset="0"/>
              </a:rPr>
              <a:t>0111 1111 1111 1111 1111 1111 1111 1110</a:t>
            </a:r>
            <a:r>
              <a:rPr lang="en-US" altLang="en-US" sz="1600" baseline="-25000" dirty="0">
                <a:latin typeface="Courier" charset="0"/>
              </a:rPr>
              <a:t>two</a:t>
            </a:r>
            <a:r>
              <a:rPr lang="en-US" altLang="en-US" sz="1600" dirty="0">
                <a:latin typeface="Courier" charset="0"/>
              </a:rPr>
              <a:t> = + 2,147,483,646</a:t>
            </a:r>
            <a:r>
              <a:rPr lang="en-US" altLang="en-US" sz="1600" baseline="-25000" dirty="0">
                <a:latin typeface="Courier" charset="0"/>
              </a:rPr>
              <a:t>ten</a:t>
            </a:r>
            <a:br>
              <a:rPr lang="en-US" altLang="en-US" sz="1600" baseline="-25000" dirty="0">
                <a:latin typeface="Courier" charset="0"/>
              </a:rPr>
            </a:br>
            <a:r>
              <a:rPr lang="en-US" altLang="en-US" sz="1600" dirty="0">
                <a:latin typeface="Courier" charset="0"/>
              </a:rPr>
              <a:t>0111 1111 1111 1111 1111 1111 1111 1111</a:t>
            </a:r>
            <a:r>
              <a:rPr lang="en-US" altLang="en-US" sz="1600" baseline="-25000" dirty="0">
                <a:latin typeface="Courier" charset="0"/>
              </a:rPr>
              <a:t>two</a:t>
            </a:r>
            <a:r>
              <a:rPr lang="en-US" altLang="en-US" sz="1600" dirty="0">
                <a:latin typeface="Courier" charset="0"/>
              </a:rPr>
              <a:t> = </a:t>
            </a:r>
            <a:r>
              <a:rPr lang="en-US" altLang="en-US" sz="1600" b="1" dirty="0">
                <a:solidFill>
                  <a:srgbClr val="FF0000"/>
                </a:solidFill>
                <a:latin typeface="Courier" charset="0"/>
              </a:rPr>
              <a:t>+ 2,147,483,647</a:t>
            </a:r>
            <a:r>
              <a:rPr lang="en-US" altLang="en-US" sz="1600" b="1" baseline="-25000" dirty="0">
                <a:solidFill>
                  <a:srgbClr val="FF0000"/>
                </a:solidFill>
                <a:latin typeface="Courier" charset="0"/>
              </a:rPr>
              <a:t>ten</a:t>
            </a:r>
            <a:r>
              <a:rPr lang="en-US" altLang="en-US" sz="1600" baseline="-25000" dirty="0">
                <a:latin typeface="Courier" charset="0"/>
              </a:rPr>
              <a:t/>
            </a:r>
            <a:br>
              <a:rPr lang="en-US" altLang="en-US" sz="1600" baseline="-25000" dirty="0">
                <a:latin typeface="Courier" charset="0"/>
              </a:rPr>
            </a:br>
            <a:r>
              <a:rPr lang="en-US" altLang="en-US" sz="1600" dirty="0">
                <a:latin typeface="Courier" charset="0"/>
              </a:rPr>
              <a:t>1000 0000 0000 0000 0000 0000 0000 0000</a:t>
            </a:r>
            <a:r>
              <a:rPr lang="en-US" altLang="en-US" sz="1600" baseline="-25000" dirty="0">
                <a:latin typeface="Courier" charset="0"/>
              </a:rPr>
              <a:t>two</a:t>
            </a:r>
            <a:r>
              <a:rPr lang="en-US" altLang="en-US" sz="1600" dirty="0">
                <a:latin typeface="Courier" charset="0"/>
              </a:rPr>
              <a:t> = </a:t>
            </a:r>
            <a:r>
              <a:rPr lang="en-US" altLang="en-US" sz="1600" b="1" dirty="0">
                <a:solidFill>
                  <a:srgbClr val="FF0000"/>
                </a:solidFill>
                <a:latin typeface="Courier" charset="0"/>
              </a:rPr>
              <a:t>– 2,147,483,648</a:t>
            </a:r>
            <a:r>
              <a:rPr lang="en-US" altLang="en-US" sz="1600" b="1" baseline="-25000" dirty="0">
                <a:solidFill>
                  <a:srgbClr val="FF0000"/>
                </a:solidFill>
                <a:latin typeface="Courier" charset="0"/>
              </a:rPr>
              <a:t>ten</a:t>
            </a:r>
            <a:r>
              <a:rPr lang="en-US" altLang="en-US" sz="1600" baseline="-25000" dirty="0">
                <a:latin typeface="Courier" charset="0"/>
              </a:rPr>
              <a:t/>
            </a:r>
            <a:br>
              <a:rPr lang="en-US" altLang="en-US" sz="1600" baseline="-25000" dirty="0">
                <a:latin typeface="Courier" charset="0"/>
              </a:rPr>
            </a:br>
            <a:r>
              <a:rPr lang="en-US" altLang="en-US" sz="1600" dirty="0">
                <a:latin typeface="Courier" charset="0"/>
              </a:rPr>
              <a:t>1000 0000 0000 0000 0000 0000 0000 0001</a:t>
            </a:r>
            <a:r>
              <a:rPr lang="en-US" altLang="en-US" sz="1600" baseline="-25000" dirty="0">
                <a:latin typeface="Courier" charset="0"/>
              </a:rPr>
              <a:t>two</a:t>
            </a:r>
            <a:r>
              <a:rPr lang="en-US" altLang="en-US" sz="1600" dirty="0">
                <a:latin typeface="Courier" charset="0"/>
              </a:rPr>
              <a:t> = – 2,147,483,647</a:t>
            </a:r>
            <a:r>
              <a:rPr lang="en-US" altLang="en-US" sz="1600" baseline="-25000" dirty="0">
                <a:latin typeface="Courier" charset="0"/>
              </a:rPr>
              <a:t>ten</a:t>
            </a:r>
            <a:br>
              <a:rPr lang="en-US" altLang="en-US" sz="1600" baseline="-25000" dirty="0">
                <a:latin typeface="Courier" charset="0"/>
              </a:rPr>
            </a:br>
            <a:r>
              <a:rPr lang="en-US" altLang="en-US" sz="1600" dirty="0">
                <a:latin typeface="Courier" charset="0"/>
              </a:rPr>
              <a:t>...</a:t>
            </a:r>
          </a:p>
          <a:p>
            <a:pPr eaLnBrk="1" hangingPunct="1">
              <a:lnSpc>
                <a:spcPct val="80000"/>
              </a:lnSpc>
              <a:buFont typeface="Wingdings" charset="2"/>
              <a:buNone/>
            </a:pPr>
            <a:r>
              <a:rPr lang="en-US" altLang="en-US" sz="1600" baseline="-25000" dirty="0">
                <a:latin typeface="Courier" charset="0"/>
              </a:rPr>
              <a:t/>
            </a:r>
            <a:br>
              <a:rPr lang="en-US" altLang="en-US" sz="1600" baseline="-25000" dirty="0">
                <a:latin typeface="Courier" charset="0"/>
              </a:rPr>
            </a:br>
            <a:r>
              <a:rPr lang="en-US" altLang="en-US" sz="1600" dirty="0">
                <a:latin typeface="Courier" charset="0"/>
              </a:rPr>
              <a:t>1111 1111 1111 1111 1111 1111 1111 1110</a:t>
            </a:r>
            <a:r>
              <a:rPr lang="en-US" altLang="en-US" sz="1600" baseline="-25000" dirty="0">
                <a:latin typeface="Courier" charset="0"/>
              </a:rPr>
              <a:t>two</a:t>
            </a:r>
            <a:r>
              <a:rPr lang="en-US" altLang="en-US" sz="1600" dirty="0">
                <a:latin typeface="Courier" charset="0"/>
              </a:rPr>
              <a:t> = – 2</a:t>
            </a:r>
            <a:r>
              <a:rPr lang="en-US" altLang="en-US" sz="1600" baseline="-25000" dirty="0">
                <a:latin typeface="Courier" charset="0"/>
              </a:rPr>
              <a:t>ten</a:t>
            </a:r>
            <a:br>
              <a:rPr lang="en-US" altLang="en-US" sz="1600" baseline="-25000" dirty="0">
                <a:latin typeface="Courier" charset="0"/>
              </a:rPr>
            </a:br>
            <a:r>
              <a:rPr lang="en-US" altLang="en-US" sz="1600" dirty="0">
                <a:latin typeface="Courier" charset="0"/>
              </a:rPr>
              <a:t>1111 1111 1111 1111 1111 1111 1111 1111</a:t>
            </a:r>
            <a:r>
              <a:rPr lang="en-US" altLang="en-US" sz="1600" baseline="-25000" dirty="0">
                <a:latin typeface="Courier" charset="0"/>
              </a:rPr>
              <a:t>two</a:t>
            </a:r>
            <a:r>
              <a:rPr lang="en-US" altLang="en-US" sz="1600" dirty="0">
                <a:latin typeface="Courier" charset="0"/>
              </a:rPr>
              <a:t> = – 1</a:t>
            </a:r>
            <a:r>
              <a:rPr lang="en-US" altLang="en-US" sz="1600" baseline="-25000" dirty="0">
                <a:latin typeface="Courier" charset="0"/>
              </a:rPr>
              <a:t>ten</a:t>
            </a:r>
            <a:r>
              <a:rPr lang="en-US" altLang="en-US" sz="2000" dirty="0">
                <a:latin typeface="Courier" charset="0"/>
              </a:rPr>
              <a:t/>
            </a:r>
            <a:br>
              <a:rPr lang="en-US" altLang="en-US" sz="2000" dirty="0">
                <a:latin typeface="Courier" charset="0"/>
              </a:rPr>
            </a:br>
            <a:endParaRPr lang="en-US" altLang="en-US" sz="2000" dirty="0">
              <a:latin typeface="Courier" charset="0"/>
            </a:endParaRPr>
          </a:p>
        </p:txBody>
      </p:sp>
      <p:grpSp>
        <p:nvGrpSpPr>
          <p:cNvPr id="2" name="Group 10"/>
          <p:cNvGrpSpPr>
            <a:grpSpLocks/>
          </p:cNvGrpSpPr>
          <p:nvPr/>
        </p:nvGrpSpPr>
        <p:grpSpPr bwMode="auto">
          <a:xfrm>
            <a:off x="7239000" y="1905000"/>
            <a:ext cx="1320800" cy="1066800"/>
            <a:chOff x="4560" y="1200"/>
            <a:chExt cx="832" cy="672"/>
          </a:xfrm>
        </p:grpSpPr>
        <p:sp>
          <p:nvSpPr>
            <p:cNvPr id="31759" name="Rectangle 4"/>
            <p:cNvSpPr>
              <a:spLocks noChangeArrowheads="1"/>
            </p:cNvSpPr>
            <p:nvPr/>
          </p:nvSpPr>
          <p:spPr bwMode="auto">
            <a:xfrm>
              <a:off x="4848" y="1200"/>
              <a:ext cx="544" cy="24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19050" tIns="26988" rIns="19050" bIns="26988"/>
            <a:lstStyle>
              <a:lvl1pPr defTabSz="904875" eaLnBrk="0" hangingPunct="0">
                <a:tabLst>
                  <a:tab pos="452438" algn="l"/>
                  <a:tab pos="904875" algn="l"/>
                  <a:tab pos="1357313" algn="l"/>
                </a:tabLst>
                <a:defRPr sz="2400">
                  <a:solidFill>
                    <a:schemeClr val="accent1"/>
                  </a:solidFill>
                  <a:latin typeface="Arial" charset="0"/>
                  <a:ea typeface="ＭＳ Ｐゴシック" charset="-128"/>
                </a:defRPr>
              </a:lvl1pPr>
              <a:lvl2pPr marL="742950" indent="-285750" defTabSz="904875" eaLnBrk="0" hangingPunct="0">
                <a:tabLst>
                  <a:tab pos="452438" algn="l"/>
                  <a:tab pos="904875" algn="l"/>
                  <a:tab pos="1357313" algn="l"/>
                </a:tabLst>
                <a:defRPr sz="2400">
                  <a:solidFill>
                    <a:schemeClr val="accent1"/>
                  </a:solidFill>
                  <a:latin typeface="Arial" charset="0"/>
                  <a:ea typeface="ＭＳ Ｐゴシック" charset="-128"/>
                </a:defRPr>
              </a:lvl2pPr>
              <a:lvl3pPr marL="1143000" indent="-228600" defTabSz="904875" eaLnBrk="0" hangingPunct="0">
                <a:tabLst>
                  <a:tab pos="452438" algn="l"/>
                  <a:tab pos="904875" algn="l"/>
                  <a:tab pos="1357313" algn="l"/>
                </a:tabLst>
                <a:defRPr sz="2400">
                  <a:solidFill>
                    <a:schemeClr val="accent1"/>
                  </a:solidFill>
                  <a:latin typeface="Arial" charset="0"/>
                  <a:ea typeface="ＭＳ Ｐゴシック" charset="-128"/>
                </a:defRPr>
              </a:lvl3pPr>
              <a:lvl4pPr marL="1600200" indent="-228600" defTabSz="904875" eaLnBrk="0" hangingPunct="0">
                <a:tabLst>
                  <a:tab pos="452438" algn="l"/>
                  <a:tab pos="904875" algn="l"/>
                  <a:tab pos="1357313" algn="l"/>
                </a:tabLst>
                <a:defRPr sz="2400">
                  <a:solidFill>
                    <a:schemeClr val="accent1"/>
                  </a:solidFill>
                  <a:latin typeface="Arial" charset="0"/>
                  <a:ea typeface="ＭＳ Ｐゴシック" charset="-128"/>
                </a:defRPr>
              </a:lvl4pPr>
              <a:lvl5pPr marL="2057400" indent="-228600" defTabSz="904875" eaLnBrk="0" hangingPunct="0">
                <a:tabLst>
                  <a:tab pos="452438" algn="l"/>
                  <a:tab pos="904875" algn="l"/>
                  <a:tab pos="1357313" algn="l"/>
                </a:tabLst>
                <a:defRPr sz="2400">
                  <a:solidFill>
                    <a:schemeClr val="accent1"/>
                  </a:solidFill>
                  <a:latin typeface="Arial" charset="0"/>
                  <a:ea typeface="ＭＳ Ｐゴシック" charset="-128"/>
                </a:defRPr>
              </a:lvl5pPr>
              <a:lvl6pPr marL="2514600" indent="-228600" defTabSz="904875" eaLnBrk="0" fontAlgn="base" hangingPunct="0">
                <a:spcBef>
                  <a:spcPct val="0"/>
                </a:spcBef>
                <a:spcAft>
                  <a:spcPct val="0"/>
                </a:spcAft>
                <a:tabLst>
                  <a:tab pos="452438" algn="l"/>
                  <a:tab pos="904875" algn="l"/>
                  <a:tab pos="1357313" algn="l"/>
                </a:tabLst>
                <a:defRPr sz="2400">
                  <a:solidFill>
                    <a:schemeClr val="accent1"/>
                  </a:solidFill>
                  <a:latin typeface="Arial" charset="0"/>
                  <a:ea typeface="ＭＳ Ｐゴシック" charset="-128"/>
                </a:defRPr>
              </a:lvl6pPr>
              <a:lvl7pPr marL="2971800" indent="-228600" defTabSz="904875" eaLnBrk="0" fontAlgn="base" hangingPunct="0">
                <a:spcBef>
                  <a:spcPct val="0"/>
                </a:spcBef>
                <a:spcAft>
                  <a:spcPct val="0"/>
                </a:spcAft>
                <a:tabLst>
                  <a:tab pos="452438" algn="l"/>
                  <a:tab pos="904875" algn="l"/>
                  <a:tab pos="1357313" algn="l"/>
                </a:tabLst>
                <a:defRPr sz="2400">
                  <a:solidFill>
                    <a:schemeClr val="accent1"/>
                  </a:solidFill>
                  <a:latin typeface="Arial" charset="0"/>
                  <a:ea typeface="ＭＳ Ｐゴシック" charset="-128"/>
                </a:defRPr>
              </a:lvl7pPr>
              <a:lvl8pPr marL="3429000" indent="-228600" defTabSz="904875" eaLnBrk="0" fontAlgn="base" hangingPunct="0">
                <a:spcBef>
                  <a:spcPct val="0"/>
                </a:spcBef>
                <a:spcAft>
                  <a:spcPct val="0"/>
                </a:spcAft>
                <a:tabLst>
                  <a:tab pos="452438" algn="l"/>
                  <a:tab pos="904875" algn="l"/>
                  <a:tab pos="1357313" algn="l"/>
                </a:tabLst>
                <a:defRPr sz="2400">
                  <a:solidFill>
                    <a:schemeClr val="accent1"/>
                  </a:solidFill>
                  <a:latin typeface="Arial" charset="0"/>
                  <a:ea typeface="ＭＳ Ｐゴシック" charset="-128"/>
                </a:defRPr>
              </a:lvl8pPr>
              <a:lvl9pPr marL="3886200" indent="-228600" defTabSz="904875" eaLnBrk="0" fontAlgn="base" hangingPunct="0">
                <a:spcBef>
                  <a:spcPct val="0"/>
                </a:spcBef>
                <a:spcAft>
                  <a:spcPct val="0"/>
                </a:spcAft>
                <a:tabLst>
                  <a:tab pos="452438" algn="l"/>
                  <a:tab pos="904875" algn="l"/>
                  <a:tab pos="1357313" algn="l"/>
                </a:tabLst>
                <a:defRPr sz="2400">
                  <a:solidFill>
                    <a:schemeClr val="accent1"/>
                  </a:solidFill>
                  <a:latin typeface="Arial" charset="0"/>
                  <a:ea typeface="ＭＳ Ｐゴシック" charset="-128"/>
                </a:defRPr>
              </a:lvl9pPr>
            </a:lstStyle>
            <a:p>
              <a:pPr>
                <a:lnSpc>
                  <a:spcPts val="2100"/>
                </a:lnSpc>
              </a:pPr>
              <a:r>
                <a:rPr lang="en-US" altLang="en-US" sz="1800" i="1">
                  <a:solidFill>
                    <a:schemeClr val="tx1"/>
                  </a:solidFill>
                  <a:latin typeface="Optima" charset="0"/>
                </a:rPr>
                <a:t>MAXINT</a:t>
              </a:r>
            </a:p>
          </p:txBody>
        </p:sp>
        <p:sp>
          <p:nvSpPr>
            <p:cNvPr id="31760" name="Line 7"/>
            <p:cNvSpPr>
              <a:spLocks noChangeShapeType="1"/>
            </p:cNvSpPr>
            <p:nvPr/>
          </p:nvSpPr>
          <p:spPr bwMode="auto">
            <a:xfrm flipH="1">
              <a:off x="4560" y="1392"/>
              <a:ext cx="240" cy="480"/>
            </a:xfrm>
            <a:prstGeom prst="line">
              <a:avLst/>
            </a:prstGeom>
            <a:noFill/>
            <a:ln w="15875">
              <a:solidFill>
                <a:srgbClr val="000000"/>
              </a:solidFill>
              <a:round/>
              <a:headEnd/>
              <a:tailEnd type="arrow"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a:lstStyle/>
            <a:p>
              <a:endParaRPr lang="en-US"/>
            </a:p>
          </p:txBody>
        </p:sp>
      </p:grpSp>
      <p:grpSp>
        <p:nvGrpSpPr>
          <p:cNvPr id="3" name="Group 9"/>
          <p:cNvGrpSpPr>
            <a:grpSpLocks/>
          </p:cNvGrpSpPr>
          <p:nvPr/>
        </p:nvGrpSpPr>
        <p:grpSpPr bwMode="auto">
          <a:xfrm>
            <a:off x="7086600" y="3200400"/>
            <a:ext cx="1195388" cy="1074738"/>
            <a:chOff x="4560" y="2064"/>
            <a:chExt cx="753" cy="677"/>
          </a:xfrm>
        </p:grpSpPr>
        <p:sp>
          <p:nvSpPr>
            <p:cNvPr id="31757" name="Rectangle 5"/>
            <p:cNvSpPr>
              <a:spLocks noChangeArrowheads="1"/>
            </p:cNvSpPr>
            <p:nvPr/>
          </p:nvSpPr>
          <p:spPr bwMode="auto">
            <a:xfrm>
              <a:off x="4800" y="2496"/>
              <a:ext cx="513" cy="24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19050" tIns="26988" rIns="19050" bIns="26988"/>
            <a:lstStyle>
              <a:lvl1pPr defTabSz="904875" eaLnBrk="0" hangingPunct="0">
                <a:tabLst>
                  <a:tab pos="452438" algn="l"/>
                  <a:tab pos="904875" algn="l"/>
                  <a:tab pos="1357313" algn="l"/>
                </a:tabLst>
                <a:defRPr sz="2400">
                  <a:solidFill>
                    <a:schemeClr val="accent1"/>
                  </a:solidFill>
                  <a:latin typeface="Arial" charset="0"/>
                  <a:ea typeface="ＭＳ Ｐゴシック" charset="-128"/>
                </a:defRPr>
              </a:lvl1pPr>
              <a:lvl2pPr marL="742950" indent="-285750" defTabSz="904875" eaLnBrk="0" hangingPunct="0">
                <a:tabLst>
                  <a:tab pos="452438" algn="l"/>
                  <a:tab pos="904875" algn="l"/>
                  <a:tab pos="1357313" algn="l"/>
                </a:tabLst>
                <a:defRPr sz="2400">
                  <a:solidFill>
                    <a:schemeClr val="accent1"/>
                  </a:solidFill>
                  <a:latin typeface="Arial" charset="0"/>
                  <a:ea typeface="ＭＳ Ｐゴシック" charset="-128"/>
                </a:defRPr>
              </a:lvl2pPr>
              <a:lvl3pPr marL="1143000" indent="-228600" defTabSz="904875" eaLnBrk="0" hangingPunct="0">
                <a:tabLst>
                  <a:tab pos="452438" algn="l"/>
                  <a:tab pos="904875" algn="l"/>
                  <a:tab pos="1357313" algn="l"/>
                </a:tabLst>
                <a:defRPr sz="2400">
                  <a:solidFill>
                    <a:schemeClr val="accent1"/>
                  </a:solidFill>
                  <a:latin typeface="Arial" charset="0"/>
                  <a:ea typeface="ＭＳ Ｐゴシック" charset="-128"/>
                </a:defRPr>
              </a:lvl3pPr>
              <a:lvl4pPr marL="1600200" indent="-228600" defTabSz="904875" eaLnBrk="0" hangingPunct="0">
                <a:tabLst>
                  <a:tab pos="452438" algn="l"/>
                  <a:tab pos="904875" algn="l"/>
                  <a:tab pos="1357313" algn="l"/>
                </a:tabLst>
                <a:defRPr sz="2400">
                  <a:solidFill>
                    <a:schemeClr val="accent1"/>
                  </a:solidFill>
                  <a:latin typeface="Arial" charset="0"/>
                  <a:ea typeface="ＭＳ Ｐゴシック" charset="-128"/>
                </a:defRPr>
              </a:lvl4pPr>
              <a:lvl5pPr marL="2057400" indent="-228600" defTabSz="904875" eaLnBrk="0" hangingPunct="0">
                <a:tabLst>
                  <a:tab pos="452438" algn="l"/>
                  <a:tab pos="904875" algn="l"/>
                  <a:tab pos="1357313" algn="l"/>
                </a:tabLst>
                <a:defRPr sz="2400">
                  <a:solidFill>
                    <a:schemeClr val="accent1"/>
                  </a:solidFill>
                  <a:latin typeface="Arial" charset="0"/>
                  <a:ea typeface="ＭＳ Ｐゴシック" charset="-128"/>
                </a:defRPr>
              </a:lvl5pPr>
              <a:lvl6pPr marL="2514600" indent="-228600" defTabSz="904875" eaLnBrk="0" fontAlgn="base" hangingPunct="0">
                <a:spcBef>
                  <a:spcPct val="0"/>
                </a:spcBef>
                <a:spcAft>
                  <a:spcPct val="0"/>
                </a:spcAft>
                <a:tabLst>
                  <a:tab pos="452438" algn="l"/>
                  <a:tab pos="904875" algn="l"/>
                  <a:tab pos="1357313" algn="l"/>
                </a:tabLst>
                <a:defRPr sz="2400">
                  <a:solidFill>
                    <a:schemeClr val="accent1"/>
                  </a:solidFill>
                  <a:latin typeface="Arial" charset="0"/>
                  <a:ea typeface="ＭＳ Ｐゴシック" charset="-128"/>
                </a:defRPr>
              </a:lvl6pPr>
              <a:lvl7pPr marL="2971800" indent="-228600" defTabSz="904875" eaLnBrk="0" fontAlgn="base" hangingPunct="0">
                <a:spcBef>
                  <a:spcPct val="0"/>
                </a:spcBef>
                <a:spcAft>
                  <a:spcPct val="0"/>
                </a:spcAft>
                <a:tabLst>
                  <a:tab pos="452438" algn="l"/>
                  <a:tab pos="904875" algn="l"/>
                  <a:tab pos="1357313" algn="l"/>
                </a:tabLst>
                <a:defRPr sz="2400">
                  <a:solidFill>
                    <a:schemeClr val="accent1"/>
                  </a:solidFill>
                  <a:latin typeface="Arial" charset="0"/>
                  <a:ea typeface="ＭＳ Ｐゴシック" charset="-128"/>
                </a:defRPr>
              </a:lvl7pPr>
              <a:lvl8pPr marL="3429000" indent="-228600" defTabSz="904875" eaLnBrk="0" fontAlgn="base" hangingPunct="0">
                <a:spcBef>
                  <a:spcPct val="0"/>
                </a:spcBef>
                <a:spcAft>
                  <a:spcPct val="0"/>
                </a:spcAft>
                <a:tabLst>
                  <a:tab pos="452438" algn="l"/>
                  <a:tab pos="904875" algn="l"/>
                  <a:tab pos="1357313" algn="l"/>
                </a:tabLst>
                <a:defRPr sz="2400">
                  <a:solidFill>
                    <a:schemeClr val="accent1"/>
                  </a:solidFill>
                  <a:latin typeface="Arial" charset="0"/>
                  <a:ea typeface="ＭＳ Ｐゴシック" charset="-128"/>
                </a:defRPr>
              </a:lvl8pPr>
              <a:lvl9pPr marL="3886200" indent="-228600" defTabSz="904875" eaLnBrk="0" fontAlgn="base" hangingPunct="0">
                <a:spcBef>
                  <a:spcPct val="0"/>
                </a:spcBef>
                <a:spcAft>
                  <a:spcPct val="0"/>
                </a:spcAft>
                <a:tabLst>
                  <a:tab pos="452438" algn="l"/>
                  <a:tab pos="904875" algn="l"/>
                  <a:tab pos="1357313" algn="l"/>
                </a:tabLst>
                <a:defRPr sz="2400">
                  <a:solidFill>
                    <a:schemeClr val="accent1"/>
                  </a:solidFill>
                  <a:latin typeface="Arial" charset="0"/>
                  <a:ea typeface="ＭＳ Ｐゴシック" charset="-128"/>
                </a:defRPr>
              </a:lvl9pPr>
            </a:lstStyle>
            <a:p>
              <a:pPr>
                <a:lnSpc>
                  <a:spcPts val="2100"/>
                </a:lnSpc>
              </a:pPr>
              <a:r>
                <a:rPr lang="en-US" altLang="en-US" sz="1800" i="1">
                  <a:solidFill>
                    <a:srgbClr val="000000"/>
                  </a:solidFill>
                  <a:latin typeface="Optima" charset="0"/>
                </a:rPr>
                <a:t>MININT</a:t>
              </a:r>
            </a:p>
          </p:txBody>
        </p:sp>
        <p:sp>
          <p:nvSpPr>
            <p:cNvPr id="31758" name="Line 8"/>
            <p:cNvSpPr>
              <a:spLocks noChangeShapeType="1"/>
            </p:cNvSpPr>
            <p:nvPr/>
          </p:nvSpPr>
          <p:spPr bwMode="auto">
            <a:xfrm flipH="1" flipV="1">
              <a:off x="4560" y="2064"/>
              <a:ext cx="240" cy="480"/>
            </a:xfrm>
            <a:prstGeom prst="line">
              <a:avLst/>
            </a:prstGeom>
            <a:noFill/>
            <a:ln w="19050">
              <a:solidFill>
                <a:schemeClr val="tx1"/>
              </a:solidFill>
              <a:round/>
              <a:headEnd/>
              <a:tailEnd type="arrow"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a:lstStyle/>
            <a:p>
              <a:endParaRPr lang="en-US"/>
            </a:p>
          </p:txBody>
        </p:sp>
      </p:grpSp>
      <p:sp>
        <p:nvSpPr>
          <p:cNvPr id="809995" name="Rectangle 11"/>
          <p:cNvSpPr>
            <a:spLocks noChangeArrowheads="1"/>
          </p:cNvSpPr>
          <p:nvPr/>
        </p:nvSpPr>
        <p:spPr bwMode="auto">
          <a:xfrm>
            <a:off x="457200" y="4648200"/>
            <a:ext cx="8153400" cy="18288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lIns="90488" tIns="44450" rIns="90488" bIns="44450"/>
          <a:lstStyle>
            <a:lvl1pPr marL="342900" indent="-342900" eaLnBrk="0" hangingPunct="0">
              <a:defRPr sz="2400">
                <a:solidFill>
                  <a:schemeClr val="accent1"/>
                </a:solidFill>
                <a:latin typeface="Arial" charset="0"/>
                <a:ea typeface="ＭＳ Ｐゴシック" charset="-128"/>
              </a:defRPr>
            </a:lvl1pPr>
            <a:lvl2pPr marL="739775" indent="-182563"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a:lnSpc>
                <a:spcPct val="80000"/>
              </a:lnSpc>
              <a:spcBef>
                <a:spcPct val="65000"/>
              </a:spcBef>
              <a:buClr>
                <a:schemeClr val="accent1"/>
              </a:buClr>
              <a:buSzPct val="75000"/>
            </a:pPr>
            <a:r>
              <a:rPr lang="en-US" altLang="en-US" sz="1800" dirty="0">
                <a:solidFill>
                  <a:schemeClr val="tx1"/>
                </a:solidFill>
                <a:latin typeface="Optima" charset="0"/>
              </a:rPr>
              <a:t>Converting &lt;32-bit values into 32-bit values</a:t>
            </a:r>
          </a:p>
          <a:p>
            <a:pPr lvl="1">
              <a:spcBef>
                <a:spcPct val="40000"/>
              </a:spcBef>
              <a:buClr>
                <a:schemeClr val="accent1"/>
              </a:buClr>
              <a:buSzPct val="50000"/>
              <a:buFont typeface="Monotype Sorts" charset="2"/>
              <a:buChar char="l"/>
            </a:pPr>
            <a:r>
              <a:rPr lang="en-US" altLang="en-US" sz="1600" dirty="0">
                <a:solidFill>
                  <a:schemeClr val="tx1"/>
                </a:solidFill>
                <a:latin typeface="Optima" charset="0"/>
              </a:rPr>
              <a:t>copy the most significant bit (the sign bit) into the “</a:t>
            </a:r>
            <a:r>
              <a:rPr lang="en-US" altLang="ja-JP" sz="1600" dirty="0">
                <a:solidFill>
                  <a:schemeClr val="tx1"/>
                </a:solidFill>
                <a:latin typeface="Optima" charset="0"/>
              </a:rPr>
              <a:t>empty” bits</a:t>
            </a:r>
            <a:br>
              <a:rPr lang="en-US" altLang="ja-JP" sz="1600" dirty="0">
                <a:solidFill>
                  <a:schemeClr val="tx1"/>
                </a:solidFill>
                <a:latin typeface="Optima" charset="0"/>
              </a:rPr>
            </a:br>
            <a:r>
              <a:rPr lang="en-US" altLang="ja-JP" sz="1600" dirty="0">
                <a:solidFill>
                  <a:schemeClr val="tx1"/>
                </a:solidFill>
                <a:latin typeface="Optima" charset="0"/>
              </a:rPr>
              <a:t>		</a:t>
            </a:r>
            <a:br>
              <a:rPr lang="en-US" altLang="ja-JP" sz="1600" dirty="0">
                <a:solidFill>
                  <a:schemeClr val="tx1"/>
                </a:solidFill>
                <a:latin typeface="Optima" charset="0"/>
              </a:rPr>
            </a:br>
            <a:r>
              <a:rPr lang="en-US" altLang="ja-JP" sz="1600" dirty="0">
                <a:solidFill>
                  <a:schemeClr val="tx1"/>
                </a:solidFill>
                <a:latin typeface="Optima" charset="0"/>
              </a:rPr>
              <a:t>		0010  -&gt;</a:t>
            </a:r>
            <a:r>
              <a:rPr lang="en-US" altLang="ja-JP" sz="1600" dirty="0" smtClean="0">
                <a:solidFill>
                  <a:schemeClr val="tx1"/>
                </a:solidFill>
                <a:latin typeface="Optima" charset="0"/>
              </a:rPr>
              <a:t> 0000 0000 … 0000 </a:t>
            </a:r>
            <a:r>
              <a:rPr lang="en-US" altLang="ja-JP" sz="1600" dirty="0">
                <a:solidFill>
                  <a:schemeClr val="tx1"/>
                </a:solidFill>
                <a:latin typeface="Optima" charset="0"/>
              </a:rPr>
              <a:t>0010</a:t>
            </a:r>
            <a:br>
              <a:rPr lang="en-US" altLang="ja-JP" sz="1600" dirty="0">
                <a:solidFill>
                  <a:schemeClr val="tx1"/>
                </a:solidFill>
                <a:latin typeface="Optima" charset="0"/>
              </a:rPr>
            </a:br>
            <a:r>
              <a:rPr lang="en-US" altLang="ja-JP" sz="1600" dirty="0">
                <a:solidFill>
                  <a:schemeClr val="tx1"/>
                </a:solidFill>
                <a:latin typeface="Optima" charset="0"/>
              </a:rPr>
              <a:t>		1010  -&gt;</a:t>
            </a:r>
            <a:r>
              <a:rPr lang="en-US" altLang="ja-JP" sz="1600" dirty="0" smtClean="0">
                <a:solidFill>
                  <a:schemeClr val="tx1"/>
                </a:solidFill>
                <a:latin typeface="Optima" charset="0"/>
              </a:rPr>
              <a:t> 1111 1111 … 1111 </a:t>
            </a:r>
            <a:r>
              <a:rPr lang="en-US" altLang="ja-JP" sz="1600" dirty="0">
                <a:solidFill>
                  <a:schemeClr val="tx1"/>
                </a:solidFill>
                <a:latin typeface="Optima" charset="0"/>
              </a:rPr>
              <a:t>1010</a:t>
            </a:r>
          </a:p>
          <a:p>
            <a:pPr lvl="1">
              <a:lnSpc>
                <a:spcPct val="130000"/>
              </a:lnSpc>
              <a:spcBef>
                <a:spcPct val="40000"/>
              </a:spcBef>
              <a:buClr>
                <a:schemeClr val="accent1"/>
              </a:buClr>
              <a:buSzPct val="50000"/>
              <a:buFont typeface="Monotype Sorts" charset="2"/>
              <a:buChar char="l"/>
            </a:pPr>
            <a:r>
              <a:rPr lang="en-US" altLang="en-US" sz="1600" dirty="0">
                <a:solidFill>
                  <a:schemeClr val="tx1"/>
                </a:solidFill>
                <a:latin typeface="Optima" charset="0"/>
              </a:rPr>
              <a:t>sign extend    versus     zero extend </a:t>
            </a:r>
            <a:r>
              <a:rPr lang="en-US" altLang="en-US" sz="1600" dirty="0" smtClean="0">
                <a:solidFill>
                  <a:schemeClr val="tx1"/>
                </a:solidFill>
                <a:latin typeface="Optima" charset="0"/>
              </a:rPr>
              <a:t> </a:t>
            </a:r>
            <a:r>
              <a:rPr lang="en-US" altLang="en-US" sz="1400" dirty="0" smtClean="0">
                <a:solidFill>
                  <a:schemeClr val="tx1"/>
                </a:solidFill>
                <a:latin typeface="Optima" charset="0"/>
              </a:rPr>
              <a:t>	</a:t>
            </a:r>
            <a:endParaRPr lang="en-US" altLang="en-US" sz="1400" dirty="0">
              <a:solidFill>
                <a:schemeClr val="tx1"/>
              </a:solidFill>
              <a:latin typeface="Optima" charset="0"/>
            </a:endParaRPr>
          </a:p>
        </p:txBody>
      </p:sp>
      <p:grpSp>
        <p:nvGrpSpPr>
          <p:cNvPr id="4" name="Group 16"/>
          <p:cNvGrpSpPr>
            <a:grpSpLocks/>
          </p:cNvGrpSpPr>
          <p:nvPr/>
        </p:nvGrpSpPr>
        <p:grpSpPr bwMode="auto">
          <a:xfrm>
            <a:off x="228600" y="4038600"/>
            <a:ext cx="838200" cy="457200"/>
            <a:chOff x="144" y="768"/>
            <a:chExt cx="528" cy="1728"/>
          </a:xfrm>
        </p:grpSpPr>
        <p:sp>
          <p:nvSpPr>
            <p:cNvPr id="31755" name="Oval 12"/>
            <p:cNvSpPr>
              <a:spLocks noChangeArrowheads="1"/>
            </p:cNvSpPr>
            <p:nvPr/>
          </p:nvSpPr>
          <p:spPr bwMode="auto">
            <a:xfrm>
              <a:off x="480" y="768"/>
              <a:ext cx="192" cy="1728"/>
            </a:xfrm>
            <a:prstGeom prst="ellipse">
              <a:avLst/>
            </a:prstGeom>
            <a:noFill/>
            <a:ln w="28575">
              <a:solidFill>
                <a:schemeClr val="tx2"/>
              </a:solidFill>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endParaRPr lang="en-US" altLang="en-US" sz="1800"/>
            </a:p>
          </p:txBody>
        </p:sp>
        <p:sp>
          <p:nvSpPr>
            <p:cNvPr id="31756" name="Text Box 13"/>
            <p:cNvSpPr txBox="1">
              <a:spLocks noChangeArrowheads="1"/>
            </p:cNvSpPr>
            <p:nvPr/>
          </p:nvSpPr>
          <p:spPr bwMode="auto">
            <a:xfrm>
              <a:off x="144" y="2160"/>
              <a:ext cx="439" cy="25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8575">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2000">
                  <a:solidFill>
                    <a:schemeClr val="tx2"/>
                  </a:solidFill>
                  <a:latin typeface="Optima" charset="0"/>
                </a:rPr>
                <a:t>MSB</a:t>
              </a:r>
            </a:p>
          </p:txBody>
        </p:sp>
      </p:grpSp>
      <p:grpSp>
        <p:nvGrpSpPr>
          <p:cNvPr id="5" name="Group 17"/>
          <p:cNvGrpSpPr>
            <a:grpSpLocks/>
          </p:cNvGrpSpPr>
          <p:nvPr/>
        </p:nvGrpSpPr>
        <p:grpSpPr bwMode="auto">
          <a:xfrm>
            <a:off x="5486400" y="4038600"/>
            <a:ext cx="827088" cy="381000"/>
            <a:chOff x="3456" y="768"/>
            <a:chExt cx="521" cy="1884"/>
          </a:xfrm>
        </p:grpSpPr>
        <p:sp>
          <p:nvSpPr>
            <p:cNvPr id="31753" name="Oval 14"/>
            <p:cNvSpPr>
              <a:spLocks noChangeArrowheads="1"/>
            </p:cNvSpPr>
            <p:nvPr/>
          </p:nvSpPr>
          <p:spPr bwMode="auto">
            <a:xfrm>
              <a:off x="3456" y="768"/>
              <a:ext cx="192" cy="1728"/>
            </a:xfrm>
            <a:prstGeom prst="ellipse">
              <a:avLst/>
            </a:prstGeom>
            <a:noFill/>
            <a:ln w="28575">
              <a:solidFill>
                <a:schemeClr val="tx2"/>
              </a:solidFill>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wrap="none" anchor="ct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endParaRPr lang="en-US" altLang="en-US" sz="1800"/>
            </a:p>
          </p:txBody>
        </p:sp>
        <p:sp>
          <p:nvSpPr>
            <p:cNvPr id="31754" name="Text Box 15"/>
            <p:cNvSpPr txBox="1">
              <a:spLocks noChangeArrowheads="1"/>
            </p:cNvSpPr>
            <p:nvPr/>
          </p:nvSpPr>
          <p:spPr bwMode="auto">
            <a:xfrm>
              <a:off x="3600" y="2400"/>
              <a:ext cx="377" cy="25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r>
                <a:rPr lang="en-US" altLang="en-US" sz="2000">
                  <a:solidFill>
                    <a:srgbClr val="1822CD"/>
                  </a:solidFill>
                  <a:latin typeface="Optima" charset="0"/>
                </a:rPr>
                <a:t>LSB</a:t>
              </a:r>
            </a:p>
          </p:txBody>
        </p:sp>
      </p:grpSp>
    </p:spTree>
  </p:cSld>
  <p:clrMapOvr>
    <a:masterClrMapping/>
  </p:clrMapOvr>
  <p:transition advTm="200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tLang="en-US">
                <a:latin typeface="Optima" charset="0"/>
              </a:rPr>
              <a:t>Binary Shift</a:t>
            </a:r>
          </a:p>
        </p:txBody>
      </p:sp>
      <p:sp>
        <p:nvSpPr>
          <p:cNvPr id="50178" name="Content Placeholder 19"/>
          <p:cNvSpPr>
            <a:spLocks noGrp="1"/>
          </p:cNvSpPr>
          <p:nvPr>
            <p:ph idx="1"/>
          </p:nvPr>
        </p:nvSpPr>
        <p:spPr>
          <a:xfrm>
            <a:off x="457200" y="1219200"/>
            <a:ext cx="6400800" cy="4800600"/>
          </a:xfrm>
        </p:spPr>
        <p:txBody>
          <a:bodyPr/>
          <a:lstStyle/>
          <a:p>
            <a:r>
              <a:rPr lang="en-US" altLang="en-US" sz="2400">
                <a:latin typeface="Optima" charset="0"/>
              </a:rPr>
              <a:t>A binary shift has the effect of multiplying or dividing a number by 2</a:t>
            </a:r>
          </a:p>
          <a:p>
            <a:pPr lvl="1"/>
            <a:r>
              <a:rPr lang="en-US" altLang="en-US" sz="2000">
                <a:latin typeface="Optima" charset="0"/>
              </a:rPr>
              <a:t>Left shift implies multiplication</a:t>
            </a:r>
          </a:p>
          <a:p>
            <a:pPr lvl="1"/>
            <a:r>
              <a:rPr lang="en-US" altLang="en-US" sz="2000">
                <a:latin typeface="Optima" charset="0"/>
              </a:rPr>
              <a:t>Right shift implies division</a:t>
            </a:r>
          </a:p>
          <a:p>
            <a:pPr lvl="1">
              <a:buFont typeface="Times" charset="0"/>
              <a:buNone/>
            </a:pPr>
            <a:endParaRPr lang="en-US" altLang="en-US">
              <a:latin typeface="Optima" charset="0"/>
            </a:endParaRPr>
          </a:p>
          <a:p>
            <a:r>
              <a:rPr lang="en-US" altLang="en-US" sz="2400">
                <a:latin typeface="Optima" charset="0"/>
              </a:rPr>
              <a:t>The bit that is shifted is “lost”</a:t>
            </a:r>
          </a:p>
          <a:p>
            <a:pPr lvl="1"/>
            <a:r>
              <a:rPr lang="en-US" altLang="en-US" sz="2000">
                <a:latin typeface="Optima" charset="0"/>
              </a:rPr>
              <a:t>This can be avoided if we allocate larger storage (e.g., 64-bit register instead of 32) and put the value in the top/bottom half </a:t>
            </a:r>
          </a:p>
          <a:p>
            <a:pPr lvl="1"/>
            <a:endParaRPr lang="en-US" altLang="en-US" sz="2000">
              <a:latin typeface="Optima" charset="0"/>
            </a:endParaRPr>
          </a:p>
          <a:p>
            <a:endParaRPr lang="en-US" altLang="en-US" sz="2400">
              <a:latin typeface="Optima" charset="0"/>
            </a:endParaRPr>
          </a:p>
        </p:txBody>
      </p:sp>
      <p:grpSp>
        <p:nvGrpSpPr>
          <p:cNvPr id="2" name="Group 8"/>
          <p:cNvGrpSpPr>
            <a:grpSpLocks/>
          </p:cNvGrpSpPr>
          <p:nvPr/>
        </p:nvGrpSpPr>
        <p:grpSpPr bwMode="auto">
          <a:xfrm>
            <a:off x="7010400" y="1524000"/>
            <a:ext cx="1595438" cy="781050"/>
            <a:chOff x="5867400" y="2514600"/>
            <a:chExt cx="1596060" cy="781110"/>
          </a:xfrm>
        </p:grpSpPr>
        <p:sp>
          <p:nvSpPr>
            <p:cNvPr id="50184" name="Rectangle 9"/>
            <p:cNvSpPr>
              <a:spLocks noChangeArrowheads="1"/>
            </p:cNvSpPr>
            <p:nvPr/>
          </p:nvSpPr>
          <p:spPr bwMode="auto">
            <a:xfrm>
              <a:off x="5867400" y="2895600"/>
              <a:ext cx="1596060" cy="40011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eaLnBrk="1" hangingPunct="1"/>
              <a:r>
                <a:rPr lang="en-US" altLang="en-US" sz="2000">
                  <a:solidFill>
                    <a:schemeClr val="tx1"/>
                  </a:solidFill>
                  <a:latin typeface="Calibri" charset="0"/>
                </a:rPr>
                <a:t>0100 =&gt; 100</a:t>
              </a:r>
              <a:r>
                <a:rPr lang="en-US" altLang="en-US" sz="2000">
                  <a:solidFill>
                    <a:srgbClr val="FF0000"/>
                  </a:solidFill>
                  <a:latin typeface="Calibri" charset="0"/>
                </a:rPr>
                <a:t>0</a:t>
              </a:r>
            </a:p>
          </p:txBody>
        </p:sp>
        <p:cxnSp>
          <p:nvCxnSpPr>
            <p:cNvPr id="50185" name="Straight Arrow Connector 10"/>
            <p:cNvCxnSpPr>
              <a:cxnSpLocks noChangeShapeType="1"/>
            </p:cNvCxnSpPr>
            <p:nvPr/>
          </p:nvCxnSpPr>
          <p:spPr bwMode="auto">
            <a:xfrm rot="10800000">
              <a:off x="6096000" y="2897188"/>
              <a:ext cx="990600" cy="0"/>
            </a:xfrm>
            <a:prstGeom prst="straightConnector1">
              <a:avLst/>
            </a:prstGeom>
            <a:noFill/>
            <a:ln w="19050">
              <a:solidFill>
                <a:schemeClr val="tx1"/>
              </a:solidFill>
              <a:round/>
              <a:headEnd/>
              <a:tailEnd type="arrow"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sp>
          <p:nvSpPr>
            <p:cNvPr id="50186" name="TextBox 11"/>
            <p:cNvSpPr txBox="1">
              <a:spLocks noChangeArrowheads="1"/>
            </p:cNvSpPr>
            <p:nvPr/>
          </p:nvSpPr>
          <p:spPr bwMode="auto">
            <a:xfrm>
              <a:off x="6015660" y="2514600"/>
              <a:ext cx="1325287" cy="33855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eaLnBrk="1" hangingPunct="1"/>
              <a:r>
                <a:rPr lang="en-US" altLang="en-US" sz="1600">
                  <a:solidFill>
                    <a:schemeClr val="tx1"/>
                  </a:solidFill>
                  <a:latin typeface="Optima" charset="0"/>
                </a:rPr>
                <a:t>shift left w/ 0</a:t>
              </a:r>
            </a:p>
          </p:txBody>
        </p:sp>
      </p:grpSp>
      <p:grpSp>
        <p:nvGrpSpPr>
          <p:cNvPr id="3" name="Group 8"/>
          <p:cNvGrpSpPr>
            <a:grpSpLocks/>
          </p:cNvGrpSpPr>
          <p:nvPr/>
        </p:nvGrpSpPr>
        <p:grpSpPr bwMode="auto">
          <a:xfrm>
            <a:off x="7010400" y="2514600"/>
            <a:ext cx="1595438" cy="781050"/>
            <a:chOff x="5867400" y="2514600"/>
            <a:chExt cx="1596683" cy="781141"/>
          </a:xfrm>
        </p:grpSpPr>
        <p:sp>
          <p:nvSpPr>
            <p:cNvPr id="50181" name="Rectangle 9"/>
            <p:cNvSpPr>
              <a:spLocks noChangeArrowheads="1"/>
            </p:cNvSpPr>
            <p:nvPr/>
          </p:nvSpPr>
          <p:spPr bwMode="auto">
            <a:xfrm>
              <a:off x="5867400" y="2895600"/>
              <a:ext cx="1596683" cy="40014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eaLnBrk="1" hangingPunct="1"/>
              <a:r>
                <a:rPr lang="en-US" altLang="en-US" sz="2000">
                  <a:solidFill>
                    <a:schemeClr val="tx1"/>
                  </a:solidFill>
                  <a:latin typeface="Calibri" charset="0"/>
                </a:rPr>
                <a:t>0100 =&gt; </a:t>
              </a:r>
              <a:r>
                <a:rPr lang="en-US" altLang="en-US" sz="2000">
                  <a:solidFill>
                    <a:srgbClr val="FF0000"/>
                  </a:solidFill>
                  <a:latin typeface="Calibri" charset="0"/>
                </a:rPr>
                <a:t>0</a:t>
              </a:r>
              <a:r>
                <a:rPr lang="en-US" altLang="en-US" sz="2000">
                  <a:solidFill>
                    <a:schemeClr val="tx1"/>
                  </a:solidFill>
                  <a:latin typeface="Calibri" charset="0"/>
                </a:rPr>
                <a:t>010</a:t>
              </a:r>
            </a:p>
          </p:txBody>
        </p:sp>
        <p:cxnSp>
          <p:nvCxnSpPr>
            <p:cNvPr id="50182" name="Straight Arrow Connector 10"/>
            <p:cNvCxnSpPr>
              <a:cxnSpLocks noChangeShapeType="1"/>
            </p:cNvCxnSpPr>
            <p:nvPr/>
          </p:nvCxnSpPr>
          <p:spPr bwMode="auto">
            <a:xfrm rot="10800000">
              <a:off x="6096000" y="2897188"/>
              <a:ext cx="990600" cy="0"/>
            </a:xfrm>
            <a:prstGeom prst="straightConnector1">
              <a:avLst/>
            </a:prstGeom>
            <a:noFill/>
            <a:ln w="19050">
              <a:solidFill>
                <a:schemeClr val="tx1"/>
              </a:solidFill>
              <a:round/>
              <a:headEnd type="arrow"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sp>
          <p:nvSpPr>
            <p:cNvPr id="50183" name="TextBox 11"/>
            <p:cNvSpPr txBox="1">
              <a:spLocks noChangeArrowheads="1"/>
            </p:cNvSpPr>
            <p:nvPr/>
          </p:nvSpPr>
          <p:spPr bwMode="auto">
            <a:xfrm>
              <a:off x="5943631" y="2514600"/>
              <a:ext cx="1451785" cy="33859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chemeClr val="accent1"/>
                  </a:solidFill>
                  <a:latin typeface="Arial" charset="0"/>
                  <a:ea typeface="ＭＳ Ｐゴシック" charset="-128"/>
                </a:defRPr>
              </a:lvl1pPr>
              <a:lvl2pPr marL="742950" indent="-285750" eaLnBrk="0" hangingPunct="0">
                <a:defRPr sz="2400">
                  <a:solidFill>
                    <a:schemeClr val="accent1"/>
                  </a:solidFill>
                  <a:latin typeface="Arial" charset="0"/>
                  <a:ea typeface="ＭＳ Ｐゴシック" charset="-128"/>
                </a:defRPr>
              </a:lvl2pPr>
              <a:lvl3pPr marL="1143000" indent="-228600" eaLnBrk="0" hangingPunct="0">
                <a:defRPr sz="2400">
                  <a:solidFill>
                    <a:schemeClr val="accent1"/>
                  </a:solidFill>
                  <a:latin typeface="Arial" charset="0"/>
                  <a:ea typeface="ＭＳ Ｐゴシック" charset="-128"/>
                </a:defRPr>
              </a:lvl3pPr>
              <a:lvl4pPr marL="1600200" indent="-228600" eaLnBrk="0" hangingPunct="0">
                <a:defRPr sz="2400">
                  <a:solidFill>
                    <a:schemeClr val="accent1"/>
                  </a:solidFill>
                  <a:latin typeface="Arial" charset="0"/>
                  <a:ea typeface="ＭＳ Ｐゴシック" charset="-128"/>
                </a:defRPr>
              </a:lvl4pPr>
              <a:lvl5pPr marL="2057400" indent="-228600" eaLnBrk="0" hangingPunct="0">
                <a:defRPr sz="2400">
                  <a:solidFill>
                    <a:schemeClr val="accent1"/>
                  </a:solidFill>
                  <a:latin typeface="Arial" charset="0"/>
                  <a:ea typeface="ＭＳ Ｐゴシック" charset="-128"/>
                </a:defRPr>
              </a:lvl5pPr>
              <a:lvl6pPr marL="2514600" indent="-228600" eaLnBrk="0" fontAlgn="base" hangingPunct="0">
                <a:spcBef>
                  <a:spcPct val="0"/>
                </a:spcBef>
                <a:spcAft>
                  <a:spcPct val="0"/>
                </a:spcAft>
                <a:defRPr sz="2400">
                  <a:solidFill>
                    <a:schemeClr val="accent1"/>
                  </a:solidFill>
                  <a:latin typeface="Arial" charset="0"/>
                  <a:ea typeface="ＭＳ Ｐゴシック" charset="-128"/>
                </a:defRPr>
              </a:lvl6pPr>
              <a:lvl7pPr marL="2971800" indent="-228600" eaLnBrk="0" fontAlgn="base" hangingPunct="0">
                <a:spcBef>
                  <a:spcPct val="0"/>
                </a:spcBef>
                <a:spcAft>
                  <a:spcPct val="0"/>
                </a:spcAft>
                <a:defRPr sz="2400">
                  <a:solidFill>
                    <a:schemeClr val="accent1"/>
                  </a:solidFill>
                  <a:latin typeface="Arial" charset="0"/>
                  <a:ea typeface="ＭＳ Ｐゴシック" charset="-128"/>
                </a:defRPr>
              </a:lvl7pPr>
              <a:lvl8pPr marL="3429000" indent="-228600" eaLnBrk="0" fontAlgn="base" hangingPunct="0">
                <a:spcBef>
                  <a:spcPct val="0"/>
                </a:spcBef>
                <a:spcAft>
                  <a:spcPct val="0"/>
                </a:spcAft>
                <a:defRPr sz="2400">
                  <a:solidFill>
                    <a:schemeClr val="accent1"/>
                  </a:solidFill>
                  <a:latin typeface="Arial" charset="0"/>
                  <a:ea typeface="ＭＳ Ｐゴシック" charset="-128"/>
                </a:defRPr>
              </a:lvl8pPr>
              <a:lvl9pPr marL="3886200" indent="-228600" eaLnBrk="0" fontAlgn="base" hangingPunct="0">
                <a:spcBef>
                  <a:spcPct val="0"/>
                </a:spcBef>
                <a:spcAft>
                  <a:spcPct val="0"/>
                </a:spcAft>
                <a:defRPr sz="2400">
                  <a:solidFill>
                    <a:schemeClr val="accent1"/>
                  </a:solidFill>
                  <a:latin typeface="Arial" charset="0"/>
                  <a:ea typeface="ＭＳ Ｐゴシック" charset="-128"/>
                </a:defRPr>
              </a:lvl9pPr>
            </a:lstStyle>
            <a:p>
              <a:pPr eaLnBrk="1" hangingPunct="1"/>
              <a:r>
                <a:rPr lang="en-US" altLang="en-US" sz="1600">
                  <a:solidFill>
                    <a:schemeClr val="tx1"/>
                  </a:solidFill>
                  <a:latin typeface="Optima" charset="0"/>
                </a:rPr>
                <a:t>shift right w/ 0</a:t>
              </a: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tLang="en-US">
                <a:latin typeface="Optima" charset="0"/>
              </a:rPr>
              <a:t>Overflow</a:t>
            </a:r>
          </a:p>
        </p:txBody>
      </p:sp>
      <p:sp>
        <p:nvSpPr>
          <p:cNvPr id="37890" name="Content Placeholder 5"/>
          <p:cNvSpPr>
            <a:spLocks noGrp="1"/>
          </p:cNvSpPr>
          <p:nvPr>
            <p:ph idx="1"/>
          </p:nvPr>
        </p:nvSpPr>
        <p:spPr/>
        <p:txBody>
          <a:bodyPr/>
          <a:lstStyle/>
          <a:p>
            <a:r>
              <a:rPr lang="en-US" altLang="en-US" sz="2400" dirty="0">
                <a:latin typeface="Optima" charset="0"/>
              </a:rPr>
              <a:t>Overflow occurs when the result of an operation cannot be represented with the number of bits in the destination register</a:t>
            </a:r>
          </a:p>
          <a:p>
            <a:pPr lvl="1"/>
            <a:r>
              <a:rPr lang="en-US" altLang="en-US" sz="2000" dirty="0">
                <a:latin typeface="Optima" charset="0"/>
              </a:rPr>
              <a:t>e.g. operands are 32 bits, result is &gt; 32 bits</a:t>
            </a:r>
          </a:p>
          <a:p>
            <a:endParaRPr lang="en-US" altLang="en-US" sz="2400" dirty="0">
              <a:latin typeface="Optima" charset="0"/>
            </a:endParaRPr>
          </a:p>
          <a:p>
            <a:r>
              <a:rPr lang="en-US" altLang="en-US" sz="2400" dirty="0">
                <a:latin typeface="Optima" charset="0"/>
              </a:rPr>
              <a:t>Overflow can occur </a:t>
            </a:r>
          </a:p>
          <a:p>
            <a:pPr lvl="1"/>
            <a:r>
              <a:rPr lang="en-US" altLang="en-US" sz="2000" dirty="0">
                <a:latin typeface="Optima" charset="0"/>
              </a:rPr>
              <a:t>For integer and floating point operations</a:t>
            </a:r>
          </a:p>
          <a:p>
            <a:pPr lvl="1"/>
            <a:r>
              <a:rPr lang="en-US" altLang="en-US" sz="2000" dirty="0">
                <a:latin typeface="Optima" charset="0"/>
              </a:rPr>
              <a:t>For signed and unsigned operations</a:t>
            </a:r>
          </a:p>
          <a:p>
            <a:pPr lvl="1"/>
            <a:r>
              <a:rPr lang="en-US" altLang="en-US" sz="2000" dirty="0">
                <a:latin typeface="Optima" charset="0"/>
              </a:rPr>
              <a:t>For addition, subtraction, multiplication, </a:t>
            </a:r>
            <a:r>
              <a:rPr lang="en-US" altLang="en-US" sz="2000" dirty="0" smtClean="0">
                <a:latin typeface="Optima" charset="0"/>
              </a:rPr>
              <a:t>division</a:t>
            </a:r>
          </a:p>
          <a:p>
            <a:pPr lvl="1"/>
            <a:endParaRPr lang="en-US" altLang="en-US" sz="2000" dirty="0" smtClean="0">
              <a:latin typeface="Optima" charset="0"/>
            </a:endParaRPr>
          </a:p>
          <a:p>
            <a:pPr lvl="1"/>
            <a:r>
              <a:rPr lang="en-US" altLang="en-US" sz="2000" dirty="0" smtClean="0">
                <a:latin typeface="Optima" charset="0"/>
              </a:rPr>
              <a:t>Section 2.5.5 has table of how to detect for addition and subtraction</a:t>
            </a:r>
          </a:p>
          <a:p>
            <a:pPr lvl="1"/>
            <a:endParaRPr lang="en-US" altLang="en-US" sz="2000" dirty="0" smtClean="0">
              <a:latin typeface="Optima" charset="0"/>
            </a:endParaRPr>
          </a:p>
          <a:p>
            <a:pPr lvl="1"/>
            <a:endParaRPr lang="en-US" altLang="en-US" sz="2000" dirty="0" smtClean="0">
              <a:latin typeface="Optima" charset="0"/>
            </a:endParaRPr>
          </a:p>
          <a:p>
            <a:pPr lvl="1"/>
            <a:endParaRPr lang="en-US" altLang="en-US" sz="2000" dirty="0">
              <a:latin typeface="Optima" charset="0"/>
            </a:endParaRPr>
          </a:p>
          <a:p>
            <a:endParaRPr lang="en-US" altLang="en-US" sz="2400" dirty="0">
              <a:latin typeface="Optima" charset="0"/>
            </a:endParaRPr>
          </a:p>
        </p:txBody>
      </p:sp>
      <p:sp>
        <p:nvSpPr>
          <p:cNvPr id="5" name="Rectangle 3"/>
          <p:cNvSpPr txBox="1">
            <a:spLocks noChangeArrowheads="1"/>
          </p:cNvSpPr>
          <p:nvPr/>
        </p:nvSpPr>
        <p:spPr bwMode="auto">
          <a:xfrm>
            <a:off x="533400" y="1219200"/>
            <a:ext cx="8153400" cy="346075"/>
          </a:xfrm>
          <a:prstGeom prst="rect">
            <a:avLst/>
          </a:prstGeom>
          <a:noFill/>
          <a:ln w="12700">
            <a:noFill/>
            <a:miter lim="800000"/>
            <a:headEnd/>
            <a:tailEnd/>
          </a:ln>
        </p:spPr>
        <p:txBody>
          <a:bodyPr lIns="63500" tIns="25400" rIns="63500" bIns="25400">
            <a:spAutoFit/>
          </a:bodyPr>
          <a:lstStyle/>
          <a:p>
            <a:pPr marL="287338" indent="-287338" eaLnBrk="0" hangingPunct="0">
              <a:lnSpc>
                <a:spcPct val="95000"/>
              </a:lnSpc>
              <a:spcBef>
                <a:spcPct val="65000"/>
              </a:spcBef>
              <a:buClr>
                <a:schemeClr val="accent1"/>
              </a:buClr>
              <a:buSzPct val="75000"/>
              <a:defRPr/>
            </a:pPr>
            <a:endParaRPr lang="en-US" sz="2000" kern="0" dirty="0">
              <a:solidFill>
                <a:schemeClr val="tx1"/>
              </a:solidFill>
              <a:latin typeface="Optima"/>
              <a:ea typeface="+mn-ea"/>
              <a:cs typeface="Optim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Registers</a:t>
            </a:r>
            <a:endParaRPr lang="en-US" dirty="0"/>
          </a:p>
        </p:txBody>
      </p:sp>
      <p:pic>
        <p:nvPicPr>
          <p:cNvPr id="4" name="Content Placeholder 3" descr="Screen Shot 2018-09-11 at 1.45.07 PM.png"/>
          <p:cNvPicPr>
            <a:picLocks noGrp="1" noChangeAspect="1"/>
          </p:cNvPicPr>
          <p:nvPr>
            <p:ph idx="1"/>
          </p:nvPr>
        </p:nvPicPr>
        <p:blipFill>
          <a:blip r:embed="rId2"/>
          <a:stretch>
            <a:fillRect/>
          </a:stretch>
        </p:blipFill>
        <p:spPr>
          <a:xfrm>
            <a:off x="2296099" y="1219200"/>
            <a:ext cx="4551802" cy="5105400"/>
          </a:xfr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 Shot 2018-09-11 at 1.47.42 PM.png"/>
          <p:cNvPicPr>
            <a:picLocks noGrp="1" noChangeAspect="1"/>
          </p:cNvPicPr>
          <p:nvPr>
            <p:ph idx="1"/>
          </p:nvPr>
        </p:nvPicPr>
        <p:blipFill>
          <a:blip r:embed="rId2"/>
          <a:stretch>
            <a:fillRect/>
          </a:stretch>
        </p:blipFill>
        <p:spPr>
          <a:xfrm>
            <a:off x="457200" y="1280239"/>
            <a:ext cx="8229600" cy="4983322"/>
          </a:xfrm>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Modes</a:t>
            </a:r>
            <a:endParaRPr lang="en-US" dirty="0"/>
          </a:p>
        </p:txBody>
      </p:sp>
      <p:sp>
        <p:nvSpPr>
          <p:cNvPr id="3" name="Content Placeholder 2"/>
          <p:cNvSpPr>
            <a:spLocks noGrp="1"/>
          </p:cNvSpPr>
          <p:nvPr>
            <p:ph idx="1"/>
          </p:nvPr>
        </p:nvSpPr>
        <p:spPr/>
        <p:txBody>
          <a:bodyPr/>
          <a:lstStyle/>
          <a:p>
            <a:r>
              <a:rPr lang="en-US" dirty="0" smtClean="0"/>
              <a:t>PC-Relative Addressing This is used in the </a:t>
            </a:r>
            <a:r>
              <a:rPr lang="en-US" dirty="0" smtClean="0">
                <a:solidFill>
                  <a:srgbClr val="FF0000"/>
                </a:solidFill>
              </a:rPr>
              <a:t>CBZ</a:t>
            </a:r>
            <a:r>
              <a:rPr lang="en-US" dirty="0" smtClean="0"/>
              <a:t> and </a:t>
            </a:r>
            <a:r>
              <a:rPr lang="en-US" dirty="0" smtClean="0">
                <a:solidFill>
                  <a:srgbClr val="FF0000"/>
                </a:solidFill>
              </a:rPr>
              <a:t>CBNZ</a:t>
            </a:r>
            <a:r>
              <a:rPr lang="en-US" dirty="0" smtClean="0"/>
              <a:t> (branch equal, branch not equal) instructions. A form of “Base” addressing where the base is the PC. In ARM the </a:t>
            </a:r>
            <a:r>
              <a:rPr lang="en-US" dirty="0" smtClean="0">
                <a:solidFill>
                  <a:srgbClr val="FF0000"/>
                </a:solidFill>
              </a:rPr>
              <a:t>B</a:t>
            </a:r>
            <a:r>
              <a:rPr lang="en-US" dirty="0" smtClean="0"/>
              <a:t> instruction is PC Relative</a:t>
            </a:r>
          </a:p>
          <a:p>
            <a:r>
              <a:rPr lang="en-US" dirty="0" smtClean="0"/>
              <a:t>Register Addressing:  This is used in the  (branch register) </a:t>
            </a:r>
            <a:r>
              <a:rPr lang="en-US" dirty="0" smtClean="0">
                <a:solidFill>
                  <a:srgbClr val="FF0000"/>
                </a:solidFill>
              </a:rPr>
              <a:t>BR </a:t>
            </a:r>
            <a:r>
              <a:rPr lang="en-US" dirty="0" smtClean="0"/>
              <a:t>instruction.</a:t>
            </a:r>
          </a:p>
          <a:p>
            <a:pPr>
              <a:buFont typeface="Arial"/>
              <a:buChar char="•"/>
            </a:pPr>
            <a:r>
              <a:rPr lang="en-US" dirty="0" smtClean="0"/>
              <a:t>Base Addressing This is used in the </a:t>
            </a:r>
            <a:r>
              <a:rPr lang="en-US" dirty="0" smtClean="0">
                <a:solidFill>
                  <a:srgbClr val="FF0000"/>
                </a:solidFill>
              </a:rPr>
              <a:t>STUR</a:t>
            </a:r>
            <a:r>
              <a:rPr lang="en-US" dirty="0" smtClean="0"/>
              <a:t> and </a:t>
            </a:r>
            <a:r>
              <a:rPr lang="en-US" dirty="0" smtClean="0">
                <a:solidFill>
                  <a:srgbClr val="FF0000"/>
                </a:solidFill>
              </a:rPr>
              <a:t>LDUR</a:t>
            </a:r>
            <a:r>
              <a:rPr lang="en-US" dirty="0" smtClean="0"/>
              <a:t> (load register, store register) instructions.</a:t>
            </a:r>
          </a:p>
          <a:p>
            <a:pPr>
              <a:buFont typeface="Arial"/>
              <a:buChar char="•"/>
            </a:pPr>
            <a:r>
              <a:rPr lang="en-US" dirty="0" smtClean="0"/>
              <a:t>We are not using immediate addressing ( I think)</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eaLnBrk="1" hangingPunct="1"/>
            <a:r>
              <a:rPr lang="en-US" dirty="0" smtClean="0"/>
              <a:t>PC Relative Addressing</a:t>
            </a:r>
            <a:endParaRPr lang="en-US" altLang="en-US" dirty="0">
              <a:latin typeface="Optima" charset="0"/>
              <a:cs typeface="Optima" charset="0"/>
            </a:endParaRPr>
          </a:p>
        </p:txBody>
      </p:sp>
      <p:sp>
        <p:nvSpPr>
          <p:cNvPr id="3" name="Content Placeholder 2"/>
          <p:cNvSpPr>
            <a:spLocks noGrp="1"/>
          </p:cNvSpPr>
          <p:nvPr>
            <p:ph idx="1"/>
          </p:nvPr>
        </p:nvSpPr>
        <p:spPr/>
        <p:txBody>
          <a:bodyPr/>
          <a:lstStyle/>
          <a:p>
            <a:pPr eaLnBrk="1" hangingPunct="1"/>
            <a:r>
              <a:rPr lang="en-US" altLang="en-US" sz="2000" dirty="0">
                <a:latin typeface="Optima" charset="0"/>
                <a:cs typeface="Optima" charset="0"/>
              </a:rPr>
              <a:t>Most common form of indirect addressing is </a:t>
            </a:r>
            <a:r>
              <a:rPr lang="en-US" altLang="en-US" sz="2000" b="1" dirty="0">
                <a:solidFill>
                  <a:schemeClr val="tx2"/>
                </a:solidFill>
                <a:latin typeface="Optima" charset="0"/>
                <a:cs typeface="Optima" charset="0"/>
              </a:rPr>
              <a:t>PC-relative addressing </a:t>
            </a:r>
          </a:p>
          <a:p>
            <a:pPr eaLnBrk="1" hangingPunct="1"/>
            <a:r>
              <a:rPr lang="en-US" altLang="en-US" sz="2000" dirty="0">
                <a:latin typeface="Optima" charset="0"/>
                <a:cs typeface="Optima" charset="0"/>
              </a:rPr>
              <a:t>Can use address of current instruction as base address</a:t>
            </a:r>
          </a:p>
          <a:p>
            <a:pPr eaLnBrk="1" hangingPunct="1"/>
            <a:r>
              <a:rPr lang="en-US" altLang="en-US" sz="2000" dirty="0">
                <a:latin typeface="Optima" charset="0"/>
                <a:cs typeface="Optima" charset="0"/>
              </a:rPr>
              <a:t>Current instruction stored in PC</a:t>
            </a:r>
            <a:endParaRPr lang="en-US" altLang="en-US" sz="2000" dirty="0" smtClean="0">
              <a:latin typeface="Optima" charset="0"/>
              <a:cs typeface="Optima" charset="0"/>
            </a:endParaRPr>
          </a:p>
          <a:p>
            <a:pPr eaLnBrk="1" hangingPunct="1"/>
            <a:r>
              <a:rPr lang="en-US" altLang="en-US" sz="2000" dirty="0" smtClean="0">
                <a:latin typeface="Optima" charset="0"/>
                <a:cs typeface="Optima" charset="0"/>
              </a:rPr>
              <a:t>Used </a:t>
            </a:r>
            <a:r>
              <a:rPr lang="en-US" altLang="en-US" sz="2000" dirty="0">
                <a:latin typeface="Optima" charset="0"/>
                <a:cs typeface="Optima" charset="0"/>
              </a:rPr>
              <a:t>by most modern </a:t>
            </a:r>
            <a:r>
              <a:rPr lang="en-US" altLang="en-US" sz="2000" dirty="0" smtClean="0">
                <a:latin typeface="Optima" charset="0"/>
                <a:cs typeface="Optima" charset="0"/>
              </a:rPr>
              <a:t>architectures</a:t>
            </a:r>
            <a:endParaRPr lang="en-US" altLang="en-US" sz="2400" dirty="0" smtClean="0">
              <a:latin typeface="Optima" charset="0"/>
              <a:cs typeface="Optima" charset="0"/>
            </a:endParaRPr>
          </a:p>
          <a:p>
            <a:pPr eaLnBrk="1" hangingPunct="1"/>
            <a:r>
              <a:rPr lang="en-US" altLang="en-US" sz="2000" dirty="0">
                <a:latin typeface="Optima" charset="0"/>
                <a:cs typeface="Optima" charset="0"/>
              </a:rPr>
              <a:t>This doesn’</a:t>
            </a:r>
            <a:r>
              <a:rPr lang="en-US" altLang="ja-JP" sz="2000" dirty="0">
                <a:latin typeface="Optima" charset="0"/>
                <a:cs typeface="Optima" charset="0"/>
              </a:rPr>
              <a:t>t solve problem with jumps entirely</a:t>
            </a:r>
          </a:p>
          <a:p>
            <a:pPr eaLnBrk="1" hangingPunct="1"/>
            <a:endParaRPr lang="en-US" altLang="en-US" sz="2000" dirty="0">
              <a:latin typeface="Optima" charset="0"/>
              <a:cs typeface="Optima" charset="0"/>
            </a:endParaRPr>
          </a:p>
          <a:p>
            <a:pPr eaLnBrk="1" hangingPunct="1"/>
            <a:r>
              <a:rPr lang="en-US" altLang="en-US" sz="2000" dirty="0">
                <a:latin typeface="Optima" charset="0"/>
                <a:cs typeface="Optima" charset="0"/>
              </a:rPr>
              <a:t>What else can change control-flow in programs and cause jumps?</a:t>
            </a:r>
            <a:endParaRPr lang="en-US" altLang="en-US" sz="1800" dirty="0">
              <a:latin typeface="Optima" charset="0"/>
              <a:cs typeface="Optima" charset="0"/>
            </a:endParaRPr>
          </a:p>
          <a:p>
            <a:pPr lvl="1" eaLnBrk="1" hangingPunct="1"/>
            <a:r>
              <a:rPr lang="en-US" altLang="en-US" sz="1800" dirty="0">
                <a:solidFill>
                  <a:srgbClr val="FF0000"/>
                </a:solidFill>
                <a:latin typeface="Optima" charset="0"/>
                <a:cs typeface="Optima" charset="0"/>
              </a:rPr>
              <a:t>Function calls</a:t>
            </a:r>
          </a:p>
          <a:p>
            <a:pPr lvl="1" eaLnBrk="1" hangingPunct="1"/>
            <a:r>
              <a:rPr lang="en-US" altLang="en-US" sz="1800" dirty="0">
                <a:solidFill>
                  <a:srgbClr val="FF0000"/>
                </a:solidFill>
                <a:latin typeface="Optima" charset="0"/>
                <a:cs typeface="Optima" charset="0"/>
              </a:rPr>
              <a:t>Code for a function may be far far away</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altLang="en-US" dirty="0">
                <a:latin typeface="Optima" charset="0"/>
                <a:cs typeface="Optima" charset="0"/>
              </a:rPr>
              <a:t>Control Instruction Implementation</a:t>
            </a:r>
          </a:p>
        </p:txBody>
      </p:sp>
      <p:sp>
        <p:nvSpPr>
          <p:cNvPr id="48130" name="Rectangle 3"/>
          <p:cNvSpPr>
            <a:spLocks noGrp="1" noChangeArrowheads="1"/>
          </p:cNvSpPr>
          <p:nvPr>
            <p:ph idx="1"/>
          </p:nvPr>
        </p:nvSpPr>
        <p:spPr/>
        <p:txBody>
          <a:bodyPr/>
          <a:lstStyle/>
          <a:p>
            <a:pPr>
              <a:defRPr/>
            </a:pPr>
            <a:r>
              <a:rPr lang="en-US" sz="2000" dirty="0">
                <a:latin typeface="Optima" charset="0"/>
                <a:ea typeface="ＭＳ Ｐゴシック" charset="0"/>
              </a:rPr>
              <a:t>All control instructions</a:t>
            </a:r>
            <a:r>
              <a:rPr lang="en-US" sz="1800" dirty="0">
                <a:latin typeface="Optima" charset="0"/>
                <a:ea typeface="ＭＳ Ｐゴシック" charset="0"/>
              </a:rPr>
              <a:t> need to update PC, so that it points to the </a:t>
            </a:r>
            <a:r>
              <a:rPr lang="en-US" sz="1800" i="1" dirty="0">
                <a:latin typeface="Optima" charset="0"/>
                <a:ea typeface="ＭＳ Ｐゴシック" charset="0"/>
              </a:rPr>
              <a:t>next instruction </a:t>
            </a:r>
            <a:r>
              <a:rPr lang="en-US" sz="1800" dirty="0">
                <a:latin typeface="Optima" charset="0"/>
                <a:ea typeface="ＭＳ Ｐゴシック" charset="0"/>
              </a:rPr>
              <a:t>to be executed</a:t>
            </a:r>
            <a:endParaRPr lang="en-US" sz="2000" dirty="0">
              <a:latin typeface="Optima" charset="0"/>
              <a:ea typeface="ＭＳ Ｐゴシック" charset="0"/>
            </a:endParaRPr>
          </a:p>
          <a:p>
            <a:pPr lvl="1">
              <a:defRPr/>
            </a:pPr>
            <a:endParaRPr lang="en-US" sz="2000" dirty="0">
              <a:latin typeface="Optima" charset="0"/>
              <a:ea typeface="ＭＳ Ｐゴシック" charset="0"/>
            </a:endParaRPr>
          </a:p>
          <a:p>
            <a:pPr>
              <a:defRPr/>
            </a:pPr>
            <a:r>
              <a:rPr lang="en-US" sz="2000" dirty="0">
                <a:latin typeface="Optima" charset="0"/>
                <a:ea typeface="ＭＳ Ｐゴシック" charset="0"/>
              </a:rPr>
              <a:t>Implicit control on each instruction</a:t>
            </a:r>
          </a:p>
          <a:p>
            <a:pPr lvl="2">
              <a:defRPr/>
            </a:pPr>
            <a:r>
              <a:rPr lang="en-US" sz="1800" dirty="0">
                <a:latin typeface="Optima" charset="0"/>
                <a:ea typeface="ＭＳ Ｐゴシック" charset="0"/>
              </a:rPr>
              <a:t>PC </a:t>
            </a:r>
            <a:r>
              <a:rPr lang="en-US" sz="1800" dirty="0">
                <a:latin typeface="Optima" charset="0"/>
                <a:ea typeface="ＭＳ Ｐゴシック" charset="0"/>
                <a:sym typeface="Symbol" charset="0"/>
              </a:rPr>
              <a:t>=</a:t>
            </a:r>
            <a:r>
              <a:rPr lang="en-US" sz="1800" dirty="0">
                <a:latin typeface="Optima" charset="0"/>
                <a:ea typeface="ＭＳ Ｐゴシック" charset="0"/>
              </a:rPr>
              <a:t> PC + 4</a:t>
            </a:r>
          </a:p>
          <a:p>
            <a:pPr lvl="2">
              <a:defRPr/>
            </a:pPr>
            <a:r>
              <a:rPr lang="en-US" dirty="0">
                <a:latin typeface="Optima" charset="0"/>
                <a:ea typeface="ＭＳ Ｐゴシック" charset="0"/>
              </a:rPr>
              <a:t>No explicit machine code needed</a:t>
            </a:r>
          </a:p>
          <a:p>
            <a:pPr>
              <a:defRPr/>
            </a:pPr>
            <a:endParaRPr lang="en-US" sz="2000" dirty="0">
              <a:latin typeface="Optima" charset="0"/>
              <a:ea typeface="ＭＳ Ｐゴシック" charset="0"/>
            </a:endParaRPr>
          </a:p>
          <a:p>
            <a:pPr>
              <a:defRPr/>
            </a:pPr>
            <a:r>
              <a:rPr lang="en-US" sz="2000" dirty="0" smtClean="0">
                <a:latin typeface="Optima" charset="0"/>
                <a:ea typeface="ＭＳ Ｐゴシック" charset="0"/>
              </a:rPr>
              <a:t>Need to implement </a:t>
            </a:r>
          </a:p>
          <a:p>
            <a:pPr lvl="1">
              <a:defRPr/>
            </a:pPr>
            <a:r>
              <a:rPr lang="en-US" sz="1800" dirty="0" smtClean="0">
                <a:latin typeface="Optima" charset="0"/>
                <a:ea typeface="ＭＳ Ｐゴシック" charset="0"/>
              </a:rPr>
              <a:t>Unconditional jumps</a:t>
            </a:r>
          </a:p>
          <a:p>
            <a:pPr lvl="1">
              <a:defRPr/>
            </a:pPr>
            <a:r>
              <a:rPr lang="en-US" sz="1800" dirty="0" smtClean="0">
                <a:latin typeface="Optima" charset="0"/>
                <a:ea typeface="ＭＳ Ｐゴシック" charset="0"/>
              </a:rPr>
              <a:t>Conditional jumps (or branches)</a:t>
            </a:r>
            <a:endParaRPr lang="en-US" sz="1800" dirty="0">
              <a:latin typeface="Optima" charset="0"/>
              <a:ea typeface="ＭＳ Ｐゴシック" charset="0"/>
            </a:endParaRPr>
          </a:p>
          <a:p>
            <a:pPr marL="857250" lvl="2" indent="0">
              <a:buFont typeface="Times" charset="0"/>
              <a:buNone/>
              <a:defRPr/>
            </a:pPr>
            <a:endParaRPr lang="en-US" sz="1600" dirty="0" smtClean="0">
              <a:latin typeface="Optima" charset="0"/>
              <a:ea typeface="ＭＳ Ｐゴシック" charset="0"/>
            </a:endParaRPr>
          </a:p>
          <a:p>
            <a:pPr>
              <a:defRPr/>
            </a:pPr>
            <a:endParaRPr lang="en-US" sz="1600" dirty="0" smtClean="0">
              <a:latin typeface="Optima" charset="0"/>
              <a:ea typeface="ＭＳ Ｐゴシック"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Addressing – Load / Store</a:t>
            </a:r>
            <a:endParaRPr lang="en-US" dirty="0"/>
          </a:p>
        </p:txBody>
      </p:sp>
      <p:sp>
        <p:nvSpPr>
          <p:cNvPr id="3" name="Content Placeholder 2"/>
          <p:cNvSpPr>
            <a:spLocks noGrp="1"/>
          </p:cNvSpPr>
          <p:nvPr>
            <p:ph idx="1"/>
          </p:nvPr>
        </p:nvSpPr>
        <p:spPr/>
        <p:txBody>
          <a:bodyPr/>
          <a:lstStyle/>
          <a:p>
            <a:r>
              <a:rPr lang="en-US" sz="2000" dirty="0" smtClean="0"/>
              <a:t>Let's consider the following instruction.  </a:t>
            </a:r>
          </a:p>
          <a:p>
            <a:pPr lvl="1"/>
            <a:r>
              <a:rPr lang="en-US" sz="1600" dirty="0" smtClean="0"/>
              <a:t>LDUR </a:t>
            </a:r>
            <a:r>
              <a:rPr lang="en-US" sz="1600" dirty="0" err="1" smtClean="0"/>
              <a:t>rt</a:t>
            </a:r>
            <a:r>
              <a:rPr lang="en-US" sz="1600" dirty="0" smtClean="0"/>
              <a:t>, [</a:t>
            </a:r>
            <a:r>
              <a:rPr lang="en-US" sz="1600" dirty="0" err="1" smtClean="0"/>
              <a:t>rs</a:t>
            </a:r>
            <a:r>
              <a:rPr lang="en-US" sz="1600" dirty="0" smtClean="0"/>
              <a:t>, offset]  load contents of base in $</a:t>
            </a:r>
            <a:r>
              <a:rPr lang="en-US" sz="1600" dirty="0" err="1" smtClean="0"/>
              <a:t>rs</a:t>
            </a:r>
            <a:r>
              <a:rPr lang="en-US" sz="1600" dirty="0" smtClean="0"/>
              <a:t> + </a:t>
            </a:r>
            <a:r>
              <a:rPr lang="en-US" sz="1600" dirty="0" err="1" smtClean="0"/>
              <a:t>se(offset</a:t>
            </a:r>
            <a:r>
              <a:rPr lang="en-US" sz="1600" dirty="0" smtClean="0"/>
              <a:t>) into $</a:t>
            </a:r>
            <a:r>
              <a:rPr lang="en-US" sz="1600" dirty="0" err="1" smtClean="0"/>
              <a:t>rt</a:t>
            </a:r>
            <a:r>
              <a:rPr lang="en-US" sz="1600" dirty="0" smtClean="0"/>
              <a:t>  </a:t>
            </a:r>
          </a:p>
          <a:p>
            <a:r>
              <a:rPr lang="en-US" sz="2000" dirty="0" smtClean="0"/>
              <a:t>where $</a:t>
            </a:r>
            <a:r>
              <a:rPr lang="en-US" sz="2000" dirty="0" err="1" smtClean="0"/>
              <a:t>rs</a:t>
            </a:r>
            <a:r>
              <a:rPr lang="en-US" sz="2000" dirty="0" smtClean="0"/>
              <a:t> and $</a:t>
            </a:r>
            <a:r>
              <a:rPr lang="en-US" sz="2000" dirty="0" err="1" smtClean="0"/>
              <a:t>rt</a:t>
            </a:r>
            <a:r>
              <a:rPr lang="en-US" sz="2000" dirty="0" smtClean="0"/>
              <a:t> are any two registers.</a:t>
            </a:r>
          </a:p>
          <a:p>
            <a:endParaRPr lang="en-US" sz="2000" dirty="0" smtClean="0"/>
          </a:p>
          <a:p>
            <a:r>
              <a:rPr lang="en-US" sz="2000" dirty="0" smtClean="0"/>
              <a:t>The offset is the 9 bit immediate value from the instruction. The 9 bits are the number of </a:t>
            </a:r>
            <a:r>
              <a:rPr lang="en-US" sz="2000" dirty="0" smtClean="0">
                <a:solidFill>
                  <a:srgbClr val="FF0000"/>
                </a:solidFill>
              </a:rPr>
              <a:t>words</a:t>
            </a:r>
            <a:r>
              <a:rPr lang="en-US" sz="2000" dirty="0" smtClean="0"/>
              <a:t> we are offsetting.</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228600" y="152400"/>
            <a:ext cx="8610600" cy="762000"/>
          </a:xfrm>
        </p:spPr>
        <p:txBody>
          <a:bodyPr/>
          <a:lstStyle/>
          <a:p>
            <a:pPr eaLnBrk="1" hangingPunct="1"/>
            <a:r>
              <a:rPr lang="en-US" altLang="en-US">
                <a:latin typeface="Optima" charset="0"/>
                <a:cs typeface="Optima" charset="0"/>
              </a:rPr>
              <a:t>Alignment</a:t>
            </a:r>
          </a:p>
        </p:txBody>
      </p:sp>
      <p:sp>
        <p:nvSpPr>
          <p:cNvPr id="40962" name="Rectangle 3"/>
          <p:cNvSpPr>
            <a:spLocks noGrp="1" noChangeArrowheads="1"/>
          </p:cNvSpPr>
          <p:nvPr>
            <p:ph type="body" idx="1"/>
          </p:nvPr>
        </p:nvSpPr>
        <p:spPr>
          <a:xfrm>
            <a:off x="533400" y="1193800"/>
            <a:ext cx="7772400" cy="3835400"/>
          </a:xfrm>
        </p:spPr>
        <p:txBody>
          <a:bodyPr/>
          <a:lstStyle/>
          <a:p>
            <a:pPr eaLnBrk="1" hangingPunct="1"/>
            <a:r>
              <a:rPr lang="en-US" altLang="en-US" sz="1800">
                <a:latin typeface="Optima" charset="0"/>
                <a:cs typeface="Optima" charset="0"/>
              </a:rPr>
              <a:t>Some architectures restrict addresses that can be used for </a:t>
            </a:r>
            <a:r>
              <a:rPr lang="en-US" altLang="en-US" sz="1800" i="1">
                <a:latin typeface="Optima" charset="0"/>
                <a:cs typeface="Optima" charset="0"/>
              </a:rPr>
              <a:t>different-sized </a:t>
            </a:r>
            <a:r>
              <a:rPr lang="en-US" altLang="en-US" sz="1800">
                <a:latin typeface="Optima" charset="0"/>
                <a:cs typeface="Optima" charset="0"/>
              </a:rPr>
              <a:t>data transfers</a:t>
            </a:r>
          </a:p>
          <a:p>
            <a:pPr lvl="1" eaLnBrk="1" hangingPunct="1"/>
            <a:r>
              <a:rPr lang="en-US" altLang="en-US" sz="1600">
                <a:latin typeface="Optima" charset="0"/>
                <a:cs typeface="Optima" charset="0"/>
              </a:rPr>
              <a:t>Bytes accessed at any address</a:t>
            </a:r>
          </a:p>
          <a:p>
            <a:pPr lvl="1" eaLnBrk="1" hangingPunct="1"/>
            <a:r>
              <a:rPr lang="en-US" altLang="en-US" sz="1600">
                <a:latin typeface="Optima" charset="0"/>
                <a:cs typeface="Optima" charset="0"/>
              </a:rPr>
              <a:t>Half-words only at even addresses</a:t>
            </a:r>
          </a:p>
          <a:p>
            <a:pPr lvl="1" eaLnBrk="1" hangingPunct="1"/>
            <a:r>
              <a:rPr lang="en-US" altLang="en-US" sz="1600">
                <a:latin typeface="Optima" charset="0"/>
                <a:cs typeface="Optima" charset="0"/>
              </a:rPr>
              <a:t>Words accessed only at multiples of 4</a:t>
            </a:r>
          </a:p>
          <a:p>
            <a:pPr eaLnBrk="1" hangingPunct="1"/>
            <a:r>
              <a:rPr lang="en-US" altLang="en-US" sz="1800">
                <a:latin typeface="Optima" charset="0"/>
                <a:cs typeface="Optima" charset="0"/>
              </a:rPr>
              <a:t>This is called an </a:t>
            </a:r>
            <a:r>
              <a:rPr lang="en-US" altLang="en-US" sz="1800" b="1">
                <a:solidFill>
                  <a:schemeClr val="tx2"/>
                </a:solidFill>
                <a:latin typeface="Optima" charset="0"/>
                <a:cs typeface="Optima" charset="0"/>
              </a:rPr>
              <a:t>alignment restriction</a:t>
            </a:r>
          </a:p>
          <a:p>
            <a:pPr eaLnBrk="1" hangingPunct="1"/>
            <a:r>
              <a:rPr lang="en-US" altLang="en-US" sz="1800">
                <a:latin typeface="Optima" charset="0"/>
                <a:cs typeface="Optima" charset="0"/>
              </a:rPr>
              <a:t>There are other types of data alignment issues that can affect performance</a:t>
            </a:r>
          </a:p>
          <a:p>
            <a:pPr lvl="1" eaLnBrk="1" hangingPunct="1"/>
            <a:r>
              <a:rPr lang="en-US" altLang="en-US" sz="1400">
                <a:latin typeface="Optima" charset="0"/>
                <a:cs typeface="Optima" charset="0"/>
              </a:rPr>
              <a:t>alignment with cache line boundaries</a:t>
            </a:r>
          </a:p>
          <a:p>
            <a:pPr lvl="1" eaLnBrk="1" hangingPunct="1"/>
            <a:r>
              <a:rPr lang="en-US" altLang="en-US" sz="1400">
                <a:latin typeface="Optima" charset="0"/>
                <a:cs typeface="Optima" charset="0"/>
              </a:rPr>
              <a:t>alignment of array starting addresses</a:t>
            </a:r>
          </a:p>
          <a:p>
            <a:pPr eaLnBrk="1" hangingPunct="1"/>
            <a:r>
              <a:rPr lang="en-US" altLang="en-US" sz="1800">
                <a:latin typeface="Optima" charset="0"/>
                <a:cs typeface="Optima" charset="0"/>
              </a:rPr>
              <a:t>Mainly the compilers responsibility</a:t>
            </a:r>
          </a:p>
          <a:p>
            <a:pPr lvl="1" eaLnBrk="1" hangingPunct="1"/>
            <a:endParaRPr lang="en-US" altLang="en-US" sz="1400">
              <a:latin typeface="Optima" charset="0"/>
              <a:cs typeface="Optima" charset="0"/>
            </a:endParaRPr>
          </a:p>
          <a:p>
            <a:pPr eaLnBrk="1" hangingPunct="1"/>
            <a:endParaRPr lang="en-US" altLang="en-US" sz="1800">
              <a:latin typeface="Optima" charset="0"/>
              <a:cs typeface="Optima" charset="0"/>
            </a:endParaRPr>
          </a:p>
          <a:p>
            <a:pPr eaLnBrk="1" hangingPunct="1"/>
            <a:endParaRPr lang="en-US" altLang="en-US" sz="1800">
              <a:latin typeface="Optima" charset="0"/>
              <a:cs typeface="Optima" charset="0"/>
            </a:endParaRPr>
          </a:p>
          <a:p>
            <a:pPr lvl="1" eaLnBrk="1" hangingPunct="1"/>
            <a:endParaRPr lang="en-US" altLang="en-US" sz="1600">
              <a:latin typeface="Optima" charset="0"/>
              <a:cs typeface="Optima" charset="0"/>
            </a:endParaRPr>
          </a:p>
          <a:p>
            <a:pPr lvl="1" eaLnBrk="1" hangingPunct="1"/>
            <a:endParaRPr lang="en-US" altLang="en-US" sz="1600">
              <a:latin typeface="Optima" charset="0"/>
              <a:cs typeface="Optima" charset="0"/>
            </a:endParaRPr>
          </a:p>
        </p:txBody>
      </p:sp>
      <p:grpSp>
        <p:nvGrpSpPr>
          <p:cNvPr id="2" name="Group 23"/>
          <p:cNvGrpSpPr>
            <a:grpSpLocks/>
          </p:cNvGrpSpPr>
          <p:nvPr/>
        </p:nvGrpSpPr>
        <p:grpSpPr bwMode="auto">
          <a:xfrm>
            <a:off x="1905000" y="4724400"/>
            <a:ext cx="5486400" cy="1057275"/>
            <a:chOff x="1524000" y="4775206"/>
            <a:chExt cx="5068887" cy="1419227"/>
          </a:xfrm>
        </p:grpSpPr>
        <p:grpSp>
          <p:nvGrpSpPr>
            <p:cNvPr id="3" name="Group 19"/>
            <p:cNvGrpSpPr>
              <a:grpSpLocks/>
            </p:cNvGrpSpPr>
            <p:nvPr/>
          </p:nvGrpSpPr>
          <p:grpSpPr bwMode="auto">
            <a:xfrm>
              <a:off x="1524000" y="4775206"/>
              <a:ext cx="5068887" cy="1419227"/>
              <a:chOff x="2703513" y="4600583"/>
              <a:chExt cx="5068887" cy="1419227"/>
            </a:xfrm>
          </p:grpSpPr>
          <p:grpSp>
            <p:nvGrpSpPr>
              <p:cNvPr id="4" name="Group 4"/>
              <p:cNvGrpSpPr>
                <a:grpSpLocks/>
              </p:cNvGrpSpPr>
              <p:nvPr/>
            </p:nvGrpSpPr>
            <p:grpSpPr bwMode="auto">
              <a:xfrm>
                <a:off x="2703513" y="4600583"/>
                <a:ext cx="4267200" cy="1419227"/>
                <a:chOff x="1168" y="2912"/>
                <a:chExt cx="2688" cy="894"/>
              </a:xfrm>
            </p:grpSpPr>
            <p:sp>
              <p:nvSpPr>
                <p:cNvPr id="40975" name="Rectangle 5"/>
                <p:cNvSpPr>
                  <a:spLocks noChangeArrowheads="1"/>
                </p:cNvSpPr>
                <p:nvPr/>
              </p:nvSpPr>
              <p:spPr bwMode="auto">
                <a:xfrm>
                  <a:off x="1168" y="3344"/>
                  <a:ext cx="1080" cy="17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sp>
              <p:nvSpPr>
                <p:cNvPr id="40976" name="Rectangle 6"/>
                <p:cNvSpPr>
                  <a:spLocks noChangeArrowheads="1"/>
                </p:cNvSpPr>
                <p:nvPr/>
              </p:nvSpPr>
              <p:spPr bwMode="auto">
                <a:xfrm>
                  <a:off x="2248" y="3344"/>
                  <a:ext cx="1080" cy="17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sp>
              <p:nvSpPr>
                <p:cNvPr id="40977" name="Rectangle 7" descr="10%"/>
                <p:cNvSpPr>
                  <a:spLocks noChangeArrowheads="1"/>
                </p:cNvSpPr>
                <p:nvPr/>
              </p:nvSpPr>
              <p:spPr bwMode="auto">
                <a:xfrm>
                  <a:off x="1707" y="3342"/>
                  <a:ext cx="1125" cy="174"/>
                </a:xfrm>
                <a:prstGeom prst="rect">
                  <a:avLst/>
                </a:prstGeom>
                <a:pattFill prst="pct10">
                  <a:fgClr>
                    <a:srgbClr val="7CF5F8"/>
                  </a:fgClr>
                  <a:bgClr>
                    <a:srgbClr val="FFFFFF"/>
                  </a:bgClr>
                </a:pattFill>
                <a:ln w="12700">
                  <a:solidFill>
                    <a:schemeClr val="tx1"/>
                  </a:solidFill>
                  <a:miter lim="800000"/>
                  <a:headEnd/>
                  <a:tailEnd/>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sp>
              <p:nvSpPr>
                <p:cNvPr id="40978" name="Line 8"/>
                <p:cNvSpPr>
                  <a:spLocks noChangeShapeType="1"/>
                </p:cNvSpPr>
                <p:nvPr/>
              </p:nvSpPr>
              <p:spPr bwMode="auto">
                <a:xfrm flipH="1">
                  <a:off x="2271" y="3342"/>
                  <a:ext cx="0" cy="177"/>
                </a:xfrm>
                <a:prstGeom prst="line">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wrap="none" anchor="ctr"/>
                <a:lstStyle/>
                <a:p>
                  <a:endParaRPr lang="en-US"/>
                </a:p>
              </p:txBody>
            </p:sp>
            <p:sp>
              <p:nvSpPr>
                <p:cNvPr id="40979" name="Text Box 9"/>
                <p:cNvSpPr txBox="1">
                  <a:spLocks noChangeArrowheads="1"/>
                </p:cNvSpPr>
                <p:nvPr/>
              </p:nvSpPr>
              <p:spPr bwMode="auto">
                <a:xfrm>
                  <a:off x="1168" y="3477"/>
                  <a:ext cx="194" cy="3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800" b="1">
                      <a:latin typeface="Calibri" charset="0"/>
                    </a:rPr>
                    <a:t>0</a:t>
                  </a:r>
                </a:p>
              </p:txBody>
            </p:sp>
            <p:sp>
              <p:nvSpPr>
                <p:cNvPr id="40980" name="Text Box 10"/>
                <p:cNvSpPr txBox="1">
                  <a:spLocks noChangeArrowheads="1"/>
                </p:cNvSpPr>
                <p:nvPr/>
              </p:nvSpPr>
              <p:spPr bwMode="auto">
                <a:xfrm>
                  <a:off x="1673" y="3494"/>
                  <a:ext cx="165" cy="3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800" b="1">
                      <a:latin typeface="Calibri" charset="0"/>
                    </a:rPr>
                    <a:t>1</a:t>
                  </a:r>
                </a:p>
              </p:txBody>
            </p:sp>
            <p:sp>
              <p:nvSpPr>
                <p:cNvPr id="40981" name="AutoShape 11"/>
                <p:cNvSpPr>
                  <a:spLocks/>
                </p:cNvSpPr>
                <p:nvPr/>
              </p:nvSpPr>
              <p:spPr bwMode="auto">
                <a:xfrm rot="5400000">
                  <a:off x="2745" y="2195"/>
                  <a:ext cx="79" cy="2143"/>
                </a:xfrm>
                <a:prstGeom prst="leftBrace">
                  <a:avLst>
                    <a:gd name="adj1" fmla="val 97078"/>
                    <a:gd name="adj2" fmla="val 50000"/>
                  </a:avLst>
                </a:prstGeom>
                <a:noFill/>
                <a:ln w="127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sp>
              <p:nvSpPr>
                <p:cNvPr id="40982" name="Text Box 12"/>
                <p:cNvSpPr txBox="1">
                  <a:spLocks noChangeArrowheads="1"/>
                </p:cNvSpPr>
                <p:nvPr/>
              </p:nvSpPr>
              <p:spPr bwMode="auto">
                <a:xfrm>
                  <a:off x="1770" y="2912"/>
                  <a:ext cx="1527" cy="28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a:spcBef>
                      <a:spcPct val="0"/>
                    </a:spcBef>
                    <a:buClrTx/>
                    <a:buFontTx/>
                    <a:buNone/>
                  </a:pPr>
                  <a:r>
                    <a:rPr lang="en-US" altLang="en-US" sz="1600" b="1">
                      <a:latin typeface="Calibri" charset="0"/>
                    </a:rPr>
                    <a:t>unaligned word access</a:t>
                  </a:r>
                </a:p>
              </p:txBody>
            </p:sp>
          </p:grpSp>
          <p:sp>
            <p:nvSpPr>
              <p:cNvPr id="40969" name="Text Box 10"/>
              <p:cNvSpPr txBox="1">
                <a:spLocks noChangeArrowheads="1"/>
              </p:cNvSpPr>
              <p:nvPr/>
            </p:nvSpPr>
            <p:spPr bwMode="auto">
              <a:xfrm>
                <a:off x="4375756" y="5514247"/>
                <a:ext cx="295348" cy="49567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800" b="1">
                    <a:latin typeface="Calibri" charset="0"/>
                  </a:rPr>
                  <a:t>2</a:t>
                </a:r>
              </a:p>
            </p:txBody>
          </p:sp>
          <p:sp>
            <p:nvSpPr>
              <p:cNvPr id="40970" name="Text Box 10"/>
              <p:cNvSpPr txBox="1">
                <a:spLocks noChangeArrowheads="1"/>
              </p:cNvSpPr>
              <p:nvPr/>
            </p:nvSpPr>
            <p:spPr bwMode="auto">
              <a:xfrm>
                <a:off x="5309395" y="5498066"/>
                <a:ext cx="293319" cy="49567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800" b="1">
                    <a:latin typeface="Calibri" charset="0"/>
                  </a:rPr>
                  <a:t>3</a:t>
                </a:r>
              </a:p>
            </p:txBody>
          </p:sp>
          <p:sp>
            <p:nvSpPr>
              <p:cNvPr id="40971" name="Rectangle 6"/>
              <p:cNvSpPr>
                <a:spLocks noChangeArrowheads="1"/>
              </p:cNvSpPr>
              <p:nvPr/>
            </p:nvSpPr>
            <p:spPr bwMode="auto">
              <a:xfrm>
                <a:off x="6096000" y="5288117"/>
                <a:ext cx="838200" cy="279400"/>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sp>
            <p:nvSpPr>
              <p:cNvPr id="40972" name="Rectangle 6"/>
              <p:cNvSpPr>
                <a:spLocks noChangeArrowheads="1"/>
              </p:cNvSpPr>
              <p:nvPr/>
            </p:nvSpPr>
            <p:spPr bwMode="auto">
              <a:xfrm>
                <a:off x="6934200" y="5291290"/>
                <a:ext cx="838200" cy="279400"/>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sp>
            <p:nvSpPr>
              <p:cNvPr id="40973" name="Text Box 10"/>
              <p:cNvSpPr txBox="1">
                <a:spLocks noChangeArrowheads="1"/>
              </p:cNvSpPr>
              <p:nvPr/>
            </p:nvSpPr>
            <p:spPr bwMode="auto">
              <a:xfrm>
                <a:off x="6096000" y="5498066"/>
                <a:ext cx="308535" cy="49567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800" b="1">
                    <a:latin typeface="Calibri" charset="0"/>
                  </a:rPr>
                  <a:t>4</a:t>
                </a:r>
              </a:p>
            </p:txBody>
          </p:sp>
          <p:sp>
            <p:nvSpPr>
              <p:cNvPr id="40974" name="Text Box 10"/>
              <p:cNvSpPr txBox="1">
                <a:spLocks noChangeArrowheads="1"/>
              </p:cNvSpPr>
              <p:nvPr/>
            </p:nvSpPr>
            <p:spPr bwMode="auto">
              <a:xfrm>
                <a:off x="6915308" y="5486399"/>
                <a:ext cx="293883" cy="49567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800" b="1">
                    <a:latin typeface="Calibri" charset="0"/>
                  </a:rPr>
                  <a:t>5 </a:t>
                </a:r>
              </a:p>
            </p:txBody>
          </p:sp>
        </p:grpSp>
        <p:sp>
          <p:nvSpPr>
            <p:cNvPr id="40966" name="Rectangle 7" descr="10%"/>
            <p:cNvSpPr>
              <a:spLocks noChangeArrowheads="1"/>
            </p:cNvSpPr>
            <p:nvPr/>
          </p:nvSpPr>
          <p:spPr bwMode="auto">
            <a:xfrm>
              <a:off x="4166395" y="5460998"/>
              <a:ext cx="786605" cy="276225"/>
            </a:xfrm>
            <a:prstGeom prst="rect">
              <a:avLst/>
            </a:prstGeom>
            <a:pattFill prst="pct10">
              <a:fgClr>
                <a:srgbClr val="7CF5F8"/>
              </a:fgClr>
              <a:bgClr>
                <a:srgbClr val="FFFFFF"/>
              </a:bgClr>
            </a:pattFill>
            <a:ln w="12700">
              <a:solidFill>
                <a:schemeClr val="tx1"/>
              </a:solidFill>
              <a:miter lim="800000"/>
              <a:headEnd/>
              <a:tailEnd/>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sp>
          <p:nvSpPr>
            <p:cNvPr id="40967" name="Rectangle 7" descr="10%"/>
            <p:cNvSpPr>
              <a:spLocks noChangeArrowheads="1"/>
            </p:cNvSpPr>
            <p:nvPr/>
          </p:nvSpPr>
          <p:spPr bwMode="auto">
            <a:xfrm>
              <a:off x="4953001" y="5453349"/>
              <a:ext cx="838200" cy="276225"/>
            </a:xfrm>
            <a:prstGeom prst="rect">
              <a:avLst/>
            </a:prstGeom>
            <a:pattFill prst="pct10">
              <a:fgClr>
                <a:srgbClr val="7CF5F8"/>
              </a:fgClr>
              <a:bgClr>
                <a:srgbClr val="FFFFFF"/>
              </a:bgClr>
            </a:pattFill>
            <a:ln w="12700">
              <a:solidFill>
                <a:schemeClr val="tx1"/>
              </a:solidFill>
              <a:miter lim="800000"/>
              <a:headEnd/>
              <a:tailEnd/>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grpSp>
      <p:sp>
        <p:nvSpPr>
          <p:cNvPr id="40964" name="Text Box 12"/>
          <p:cNvSpPr txBox="1">
            <a:spLocks noChangeArrowheads="1"/>
          </p:cNvSpPr>
          <p:nvPr/>
        </p:nvSpPr>
        <p:spPr bwMode="auto">
          <a:xfrm>
            <a:off x="533400" y="5410200"/>
            <a:ext cx="1171575" cy="30797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400" b="1">
                <a:latin typeface="Calibri" charset="0"/>
              </a:rPr>
              <a:t>byte address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Unconditional Branch</a:t>
            </a:r>
            <a:endParaRPr lang="en-US" dirty="0"/>
          </a:p>
        </p:txBody>
      </p:sp>
      <p:pic>
        <p:nvPicPr>
          <p:cNvPr id="4" name="Content Placeholder 3" descr="Screen Shot 2018-09-23 at 10.42.33 AM.png"/>
          <p:cNvPicPr>
            <a:picLocks noGrp="1" noChangeAspect="1"/>
          </p:cNvPicPr>
          <p:nvPr>
            <p:ph idx="1"/>
          </p:nvPr>
        </p:nvPicPr>
        <p:blipFill>
          <a:blip r:embed="rId2"/>
          <a:stretch>
            <a:fillRect/>
          </a:stretch>
        </p:blipFill>
        <p:spPr>
          <a:xfrm>
            <a:off x="1257577" y="1219200"/>
            <a:ext cx="6628845" cy="5105400"/>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altLang="en-US">
                <a:latin typeface="Optima" charset="0"/>
                <a:cs typeface="Optima" charset="0"/>
              </a:rPr>
              <a:t>Principles of ISA Design I</a:t>
            </a:r>
          </a:p>
        </p:txBody>
      </p:sp>
      <p:sp>
        <p:nvSpPr>
          <p:cNvPr id="56322" name="Rectangle 3"/>
          <p:cNvSpPr>
            <a:spLocks noGrp="1" noChangeArrowheads="1"/>
          </p:cNvSpPr>
          <p:nvPr>
            <p:ph type="body" sz="half" idx="1"/>
          </p:nvPr>
        </p:nvSpPr>
        <p:spPr/>
        <p:txBody>
          <a:bodyPr/>
          <a:lstStyle/>
          <a:p>
            <a:r>
              <a:rPr lang="en-US" altLang="en-US" sz="2000">
                <a:latin typeface="Optima" charset="0"/>
                <a:cs typeface="Optima" charset="0"/>
              </a:rPr>
              <a:t>Keep it simple (KISS)</a:t>
            </a:r>
          </a:p>
          <a:p>
            <a:pPr lvl="1"/>
            <a:r>
              <a:rPr lang="en-US" altLang="en-US" sz="1800">
                <a:latin typeface="Optima" charset="0"/>
                <a:cs typeface="Optima" charset="0"/>
              </a:rPr>
              <a:t>complexity</a:t>
            </a:r>
          </a:p>
          <a:p>
            <a:pPr lvl="2"/>
            <a:r>
              <a:rPr lang="en-US" altLang="en-US" sz="1600">
                <a:latin typeface="Optima" charset="0"/>
                <a:cs typeface="Optima" charset="0"/>
              </a:rPr>
              <a:t>increases logic area</a:t>
            </a:r>
          </a:p>
          <a:p>
            <a:pPr lvl="2"/>
            <a:r>
              <a:rPr lang="en-US" altLang="en-US" sz="1600">
                <a:latin typeface="Optima" charset="0"/>
                <a:cs typeface="Optima" charset="0"/>
              </a:rPr>
              <a:t>increases pipe stages</a:t>
            </a:r>
          </a:p>
          <a:p>
            <a:pPr lvl="2"/>
            <a:r>
              <a:rPr lang="en-US" altLang="en-US" sz="1600">
                <a:latin typeface="Optima" charset="0"/>
                <a:cs typeface="Optima" charset="0"/>
              </a:rPr>
              <a:t>increases development time</a:t>
            </a:r>
          </a:p>
          <a:p>
            <a:pPr lvl="1"/>
            <a:r>
              <a:rPr lang="en-US" altLang="en-US" sz="1800">
                <a:latin typeface="Optima" charset="0"/>
                <a:cs typeface="Optima" charset="0"/>
              </a:rPr>
              <a:t>evolution tends to make kludges</a:t>
            </a:r>
          </a:p>
          <a:p>
            <a:r>
              <a:rPr lang="en-US" altLang="en-US" sz="2000">
                <a:latin typeface="Optima" charset="0"/>
                <a:cs typeface="Optima" charset="0"/>
              </a:rPr>
              <a:t>Orthogonality (modularity)</a:t>
            </a:r>
          </a:p>
          <a:p>
            <a:pPr lvl="1"/>
            <a:r>
              <a:rPr lang="en-US" altLang="en-US" sz="1800">
                <a:latin typeface="Optima" charset="0"/>
                <a:cs typeface="Optima" charset="0"/>
              </a:rPr>
              <a:t>simple rules, few exceptions</a:t>
            </a:r>
          </a:p>
          <a:p>
            <a:pPr lvl="1"/>
            <a:r>
              <a:rPr lang="en-US" altLang="en-US" sz="1800">
                <a:latin typeface="Optima" charset="0"/>
                <a:cs typeface="Optima" charset="0"/>
              </a:rPr>
              <a:t>all ops in all registers</a:t>
            </a:r>
          </a:p>
        </p:txBody>
      </p:sp>
      <p:sp>
        <p:nvSpPr>
          <p:cNvPr id="56323" name="Rectangle 10"/>
          <p:cNvSpPr>
            <a:spLocks noGrp="1" noChangeArrowheads="1"/>
          </p:cNvSpPr>
          <p:nvPr>
            <p:ph type="body" sz="half" idx="2"/>
          </p:nvPr>
        </p:nvSpPr>
        <p:spPr/>
        <p:txBody>
          <a:bodyPr/>
          <a:lstStyle/>
          <a:p>
            <a:r>
              <a:rPr lang="en-US" altLang="en-US" sz="2400">
                <a:latin typeface="Optima" charset="0"/>
                <a:cs typeface="Optima" charset="0"/>
              </a:rPr>
              <a:t>Frequency</a:t>
            </a:r>
          </a:p>
          <a:p>
            <a:pPr lvl="1"/>
            <a:r>
              <a:rPr lang="en-US" altLang="en-US" sz="2000">
                <a:latin typeface="Optima" charset="0"/>
                <a:cs typeface="Optima" charset="0"/>
              </a:rPr>
              <a:t>make the common case fast</a:t>
            </a:r>
          </a:p>
          <a:p>
            <a:pPr lvl="2"/>
            <a:r>
              <a:rPr lang="en-US" altLang="en-US" sz="1800">
                <a:latin typeface="Optima" charset="0"/>
                <a:cs typeface="Optima" charset="0"/>
              </a:rPr>
              <a:t>some instructions (cases) are more important than others</a:t>
            </a:r>
          </a:p>
        </p:txBody>
      </p:sp>
      <p:grpSp>
        <p:nvGrpSpPr>
          <p:cNvPr id="2" name="Group 4"/>
          <p:cNvGrpSpPr>
            <a:grpSpLocks/>
          </p:cNvGrpSpPr>
          <p:nvPr/>
        </p:nvGrpSpPr>
        <p:grpSpPr bwMode="auto">
          <a:xfrm>
            <a:off x="1905000" y="4651375"/>
            <a:ext cx="1589088" cy="1520825"/>
            <a:chOff x="1008" y="3024"/>
            <a:chExt cx="768" cy="768"/>
          </a:xfrm>
        </p:grpSpPr>
        <p:sp>
          <p:nvSpPr>
            <p:cNvPr id="56327" name="AutoShape 5"/>
            <p:cNvSpPr>
              <a:spLocks noChangeArrowheads="1"/>
            </p:cNvSpPr>
            <p:nvPr/>
          </p:nvSpPr>
          <p:spPr bwMode="auto">
            <a:xfrm>
              <a:off x="1008" y="3024"/>
              <a:ext cx="768" cy="1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12700">
              <a:solidFill>
                <a:schemeClr val="tx1"/>
              </a:solidFill>
              <a:miter lim="800000"/>
              <a:headEnd type="none" w="sm" len="sm"/>
              <a:tailEnd type="none" w="sm" len="sm"/>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200">
                  <a:latin typeface="Calibri" charset="0"/>
                </a:rPr>
                <a:t>Data Types</a:t>
              </a:r>
            </a:p>
          </p:txBody>
        </p:sp>
        <p:sp>
          <p:nvSpPr>
            <p:cNvPr id="56328" name="AutoShape 6"/>
            <p:cNvSpPr>
              <a:spLocks noChangeArrowheads="1"/>
            </p:cNvSpPr>
            <p:nvPr/>
          </p:nvSpPr>
          <p:spPr bwMode="auto">
            <a:xfrm rot="-5400000">
              <a:off x="720" y="3312"/>
              <a:ext cx="768" cy="1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99"/>
            </a:solidFill>
            <a:ln w="12700">
              <a:solidFill>
                <a:schemeClr val="tx1"/>
              </a:solidFill>
              <a:miter lim="800000"/>
              <a:headEnd type="none" w="sm" len="sm"/>
              <a:tailEnd type="none" w="sm" len="sm"/>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200">
                  <a:latin typeface="Calibri" charset="0"/>
                </a:rPr>
                <a:t>Operations</a:t>
              </a:r>
            </a:p>
          </p:txBody>
        </p:sp>
        <p:sp>
          <p:nvSpPr>
            <p:cNvPr id="56329" name="AutoShape 7"/>
            <p:cNvSpPr>
              <a:spLocks noChangeArrowheads="1"/>
            </p:cNvSpPr>
            <p:nvPr/>
          </p:nvSpPr>
          <p:spPr bwMode="auto">
            <a:xfrm flipH="1" flipV="1">
              <a:off x="1008" y="3600"/>
              <a:ext cx="768" cy="1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FFCC"/>
            </a:solidFill>
            <a:ln w="12700">
              <a:solidFill>
                <a:schemeClr val="tx1"/>
              </a:solidFill>
              <a:miter lim="800000"/>
              <a:headEnd type="none" w="sm" len="sm"/>
              <a:tailEnd type="none" w="sm" len="sm"/>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200">
                  <a:latin typeface="Calibri" charset="0"/>
                </a:rPr>
                <a:t>Add Modes</a:t>
              </a:r>
            </a:p>
          </p:txBody>
        </p:sp>
        <p:sp>
          <p:nvSpPr>
            <p:cNvPr id="56330" name="AutoShape 8"/>
            <p:cNvSpPr>
              <a:spLocks noChangeArrowheads="1"/>
            </p:cNvSpPr>
            <p:nvPr/>
          </p:nvSpPr>
          <p:spPr bwMode="auto">
            <a:xfrm rot="-5400000" flipH="1" flipV="1">
              <a:off x="1296" y="3312"/>
              <a:ext cx="768" cy="1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CFFFF"/>
            </a:solidFill>
            <a:ln w="12700">
              <a:solidFill>
                <a:schemeClr val="tx1"/>
              </a:solidFill>
              <a:miter lim="800000"/>
              <a:headEnd type="none" w="sm" len="sm"/>
              <a:tailEnd type="none" w="sm" len="sm"/>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spcBef>
                  <a:spcPct val="0"/>
                </a:spcBef>
                <a:buClrTx/>
                <a:buFontTx/>
                <a:buNone/>
              </a:pPr>
              <a:r>
                <a:rPr lang="en-US" altLang="en-US" sz="1200">
                  <a:latin typeface="Calibri" charset="0"/>
                </a:rPr>
                <a:t>Formats</a:t>
              </a:r>
            </a:p>
          </p:txBody>
        </p:sp>
        <p:sp>
          <p:nvSpPr>
            <p:cNvPr id="56331" name="Rectangle 9"/>
            <p:cNvSpPr>
              <a:spLocks noChangeArrowheads="1"/>
            </p:cNvSpPr>
            <p:nvPr/>
          </p:nvSpPr>
          <p:spPr bwMode="auto">
            <a:xfrm>
              <a:off x="1200" y="3216"/>
              <a:ext cx="384" cy="384"/>
            </a:xfrm>
            <a:prstGeom prst="rect">
              <a:avLst/>
            </a:prstGeom>
            <a:solidFill>
              <a:srgbClr val="FF99CC"/>
            </a:solidFill>
            <a:ln w="12700">
              <a:solidFill>
                <a:schemeClr val="tx1"/>
              </a:solidFill>
              <a:miter lim="800000"/>
              <a:headEnd type="none" w="sm" len="sm"/>
              <a:tailEnd type="none" w="sm" len="sm"/>
            </a:ln>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a:spcBef>
                  <a:spcPct val="0"/>
                </a:spcBef>
                <a:buClrTx/>
                <a:buFontTx/>
                <a:buNone/>
              </a:pPr>
              <a:r>
                <a:rPr lang="en-US" altLang="en-US" sz="1800">
                  <a:latin typeface="Calibri" charset="0"/>
                </a:rPr>
                <a:t>Regs</a:t>
              </a:r>
            </a:p>
          </p:txBody>
        </p:sp>
      </p:grpSp>
      <p:graphicFrame>
        <p:nvGraphicFramePr>
          <p:cNvPr id="56325" name="Object 2"/>
          <p:cNvGraphicFramePr>
            <a:graphicFrameLocks noChangeAspect="1"/>
          </p:cNvGraphicFramePr>
          <p:nvPr/>
        </p:nvGraphicFramePr>
        <p:xfrm>
          <a:off x="5143500" y="3314700"/>
          <a:ext cx="3238500" cy="2324100"/>
        </p:xfrm>
        <a:graphic>
          <a:graphicData uri="http://schemas.openxmlformats.org/presentationml/2006/ole">
            <p:oleObj spid="_x0000_s226306" name="Worksheet" r:id="rId4" imgW="4813300" imgH="3251200" progId="Excel.Sheet.8">
              <p:embed/>
            </p:oleObj>
          </a:graphicData>
        </a:graphic>
      </p:graphicFrame>
      <p:sp>
        <p:nvSpPr>
          <p:cNvPr id="56326" name="TextBox 11"/>
          <p:cNvSpPr txBox="1">
            <a:spLocks noChangeArrowheads="1"/>
          </p:cNvSpPr>
          <p:nvPr/>
        </p:nvSpPr>
        <p:spPr bwMode="auto">
          <a:xfrm>
            <a:off x="152400" y="6477000"/>
            <a:ext cx="2174875" cy="2762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200" b="1" i="1"/>
              <a:t>Slide courtesy : Doug Burger</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Floating Point</a:t>
            </a:r>
            <a:endParaRPr lang="en-US" dirty="0"/>
          </a:p>
        </p:txBody>
      </p:sp>
      <p:sp>
        <p:nvSpPr>
          <p:cNvPr id="6" name="Content Placeholder 5"/>
          <p:cNvSpPr>
            <a:spLocks noGrp="1"/>
          </p:cNvSpPr>
          <p:nvPr>
            <p:ph idx="1"/>
          </p:nvPr>
        </p:nvSpPr>
        <p:spPr/>
        <p:txBody>
          <a:bodyPr/>
          <a:lstStyle/>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a:latin typeface="Optima" charset="0"/>
              </a:rPr>
              <a:t>Scientific Notation</a:t>
            </a:r>
          </a:p>
        </p:txBody>
      </p:sp>
      <p:sp>
        <p:nvSpPr>
          <p:cNvPr id="3" name="Content Placeholder 2"/>
          <p:cNvSpPr>
            <a:spLocks noGrp="1"/>
          </p:cNvSpPr>
          <p:nvPr>
            <p:ph idx="1"/>
          </p:nvPr>
        </p:nvSpPr>
        <p:spPr/>
        <p:txBody>
          <a:bodyPr/>
          <a:lstStyle/>
          <a:p>
            <a:pPr eaLnBrk="1" hangingPunct="1">
              <a:defRPr/>
            </a:pPr>
            <a:r>
              <a:rPr lang="en-US" dirty="0" smtClean="0">
                <a:latin typeface="Optima" charset="0"/>
                <a:ea typeface="ＭＳ Ｐゴシック" charset="0"/>
              </a:rPr>
              <a:t>General format </a:t>
            </a:r>
          </a:p>
          <a:p>
            <a:pPr algn="ctr" eaLnBrk="1" hangingPunct="1">
              <a:buFont typeface="Times" charset="0"/>
              <a:buNone/>
              <a:defRPr/>
            </a:pPr>
            <a:r>
              <a:rPr lang="en-US" b="1" dirty="0" smtClean="0">
                <a:solidFill>
                  <a:srgbClr val="1822CD"/>
                </a:solidFill>
                <a:latin typeface="Calibri" charset="0"/>
                <a:ea typeface="ＭＳ Ｐゴシック" charset="0"/>
                <a:cs typeface="Calibri" charset="0"/>
              </a:rPr>
              <a:t>(-1)</a:t>
            </a:r>
            <a:r>
              <a:rPr lang="en-US" b="1" baseline="30000" dirty="0" smtClean="0">
                <a:solidFill>
                  <a:srgbClr val="1822CD"/>
                </a:solidFill>
                <a:latin typeface="Calibri" charset="0"/>
                <a:ea typeface="ＭＳ Ｐゴシック" charset="0"/>
                <a:cs typeface="Calibri" charset="0"/>
              </a:rPr>
              <a:t>sign</a:t>
            </a:r>
            <a:r>
              <a:rPr lang="en-US" b="1" dirty="0" smtClean="0">
                <a:solidFill>
                  <a:srgbClr val="1822CD"/>
                </a:solidFill>
                <a:latin typeface="Calibri" charset="0"/>
                <a:ea typeface="ＭＳ Ｐゴシック" charset="0"/>
                <a:cs typeface="Calibri" charset="0"/>
              </a:rPr>
              <a:t> x  F x 10</a:t>
            </a:r>
            <a:r>
              <a:rPr lang="en-US" b="1" baseline="30000" dirty="0" smtClean="0">
                <a:solidFill>
                  <a:srgbClr val="1822CD"/>
                </a:solidFill>
                <a:latin typeface="Calibri" charset="0"/>
                <a:ea typeface="ＭＳ Ｐゴシック" charset="0"/>
                <a:cs typeface="Calibri" charset="0"/>
              </a:rPr>
              <a:t>E</a:t>
            </a:r>
          </a:p>
          <a:p>
            <a:pPr marL="1085850" lvl="3" indent="0" eaLnBrk="1" hangingPunct="1">
              <a:buFont typeface="Times" charset="0"/>
              <a:buNone/>
              <a:defRPr/>
            </a:pPr>
            <a:endParaRPr lang="en-US" sz="2000" dirty="0" smtClean="0">
              <a:latin typeface="Calibri"/>
              <a:ea typeface="ＭＳ Ｐゴシック" charset="0"/>
              <a:cs typeface="Calibri"/>
            </a:endParaRPr>
          </a:p>
          <a:p>
            <a:pPr marL="1085850" lvl="3" indent="0" eaLnBrk="1" hangingPunct="1">
              <a:buFont typeface="Times" charset="0"/>
              <a:buNone/>
              <a:defRPr/>
            </a:pPr>
            <a:r>
              <a:rPr lang="en-US" sz="2400" dirty="0" smtClean="0">
                <a:latin typeface="Calibri"/>
                <a:ea typeface="ＭＳ Ｐゴシック" charset="0"/>
                <a:cs typeface="Calibri"/>
              </a:rPr>
              <a:t>F = fractional part</a:t>
            </a:r>
          </a:p>
          <a:p>
            <a:pPr marL="1085850" lvl="3" indent="0" eaLnBrk="1" hangingPunct="1">
              <a:buFont typeface="Times" charset="0"/>
              <a:buNone/>
              <a:defRPr/>
            </a:pPr>
            <a:r>
              <a:rPr lang="en-US" sz="2400" dirty="0" smtClean="0">
                <a:latin typeface="Calibri"/>
                <a:ea typeface="ＭＳ Ｐゴシック" charset="0"/>
                <a:cs typeface="Calibri"/>
              </a:rPr>
              <a:t>E = exponent</a:t>
            </a:r>
            <a:endParaRPr lang="en-US" sz="2400" dirty="0">
              <a:latin typeface="Calibri"/>
              <a:ea typeface="ＭＳ Ｐゴシック" charset="0"/>
              <a:cs typeface="Calibri"/>
            </a:endParaRPr>
          </a:p>
          <a:p>
            <a:pPr marL="1085850" lvl="3" indent="0" eaLnBrk="1" hangingPunct="1">
              <a:buFont typeface="Times" charset="0"/>
              <a:buNone/>
              <a:defRPr/>
            </a:pPr>
            <a:endParaRPr lang="en-US" dirty="0" smtClean="0">
              <a:latin typeface="Optima" charset="0"/>
              <a:ea typeface="ＭＳ Ｐゴシック" charset="0"/>
            </a:endParaRPr>
          </a:p>
          <a:p>
            <a:pPr eaLnBrk="1" hangingPunct="1">
              <a:defRPr/>
            </a:pPr>
            <a:r>
              <a:rPr lang="en-US" dirty="0" smtClean="0">
                <a:latin typeface="Optima" charset="0"/>
                <a:ea typeface="ＭＳ Ｐゴシック" charset="0"/>
              </a:rPr>
              <a:t>Fractional part usually normalized (e.g., 1.xxxx)</a:t>
            </a:r>
          </a:p>
          <a:p>
            <a:pPr eaLnBrk="1" hangingPunct="1">
              <a:defRPr/>
            </a:pPr>
            <a:r>
              <a:rPr lang="en-US" dirty="0" smtClean="0">
                <a:latin typeface="Optima" charset="0"/>
                <a:ea typeface="ＭＳ Ｐゴシック" charset="0"/>
              </a:rPr>
              <a:t>For binary, it becomes</a:t>
            </a:r>
          </a:p>
          <a:p>
            <a:pPr marL="0" indent="0" eaLnBrk="1" hangingPunct="1">
              <a:buFont typeface="Times" charset="0"/>
              <a:buNone/>
              <a:defRPr/>
            </a:pPr>
            <a:endParaRPr lang="en-US" dirty="0" smtClean="0">
              <a:latin typeface="Optima" charset="0"/>
              <a:ea typeface="ＭＳ Ｐゴシック" charset="0"/>
            </a:endParaRPr>
          </a:p>
          <a:p>
            <a:pPr algn="ctr" eaLnBrk="1" hangingPunct="1">
              <a:buFont typeface="Times" charset="0"/>
              <a:buNone/>
              <a:defRPr/>
            </a:pPr>
            <a:r>
              <a:rPr lang="en-US" b="1" dirty="0" smtClean="0">
                <a:solidFill>
                  <a:srgbClr val="1822CD"/>
                </a:solidFill>
                <a:latin typeface="Calibri" charset="0"/>
                <a:ea typeface="ＭＳ Ｐゴシック" charset="0"/>
                <a:cs typeface="Calibri" charset="0"/>
              </a:rPr>
              <a:t>(-1)</a:t>
            </a:r>
            <a:r>
              <a:rPr lang="en-US" b="1" baseline="30000" dirty="0" smtClean="0">
                <a:solidFill>
                  <a:srgbClr val="1822CD"/>
                </a:solidFill>
                <a:latin typeface="Calibri" charset="0"/>
                <a:ea typeface="ＭＳ Ｐゴシック" charset="0"/>
                <a:cs typeface="Calibri" charset="0"/>
              </a:rPr>
              <a:t>sign</a:t>
            </a:r>
            <a:r>
              <a:rPr lang="en-US" b="1" dirty="0" smtClean="0">
                <a:solidFill>
                  <a:srgbClr val="1822CD"/>
                </a:solidFill>
                <a:latin typeface="Calibri" charset="0"/>
                <a:ea typeface="ＭＳ Ｐゴシック" charset="0"/>
                <a:cs typeface="Calibri" charset="0"/>
              </a:rPr>
              <a:t> x  F x 2</a:t>
            </a:r>
            <a:r>
              <a:rPr lang="en-US" b="1" baseline="30000" dirty="0" smtClean="0">
                <a:solidFill>
                  <a:srgbClr val="1822CD"/>
                </a:solidFill>
                <a:latin typeface="Calibri" charset="0"/>
                <a:ea typeface="ＭＳ Ｐゴシック" charset="0"/>
                <a:cs typeface="Calibri" charset="0"/>
              </a:rPr>
              <a:t>E</a:t>
            </a:r>
          </a:p>
          <a:p>
            <a:pPr>
              <a:defRPr/>
            </a:pP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sz="2800">
                <a:latin typeface="Optima" charset="0"/>
              </a:rPr>
              <a:t>Binary Representation of Floating-point Values</a:t>
            </a:r>
          </a:p>
        </p:txBody>
      </p:sp>
      <p:sp>
        <p:nvSpPr>
          <p:cNvPr id="22530" name="Content Placeholder 2"/>
          <p:cNvSpPr>
            <a:spLocks noGrp="1"/>
          </p:cNvSpPr>
          <p:nvPr>
            <p:ph idx="1"/>
          </p:nvPr>
        </p:nvSpPr>
        <p:spPr>
          <a:xfrm>
            <a:off x="457200" y="1219200"/>
            <a:ext cx="8229600" cy="2692400"/>
          </a:xfrm>
        </p:spPr>
        <p:txBody>
          <a:bodyPr/>
          <a:lstStyle/>
          <a:p>
            <a:pPr eaLnBrk="1" hangingPunct="1"/>
            <a:endParaRPr lang="en-US" altLang="en-US" sz="2400">
              <a:latin typeface="Optima" charset="0"/>
            </a:endParaRPr>
          </a:p>
          <a:p>
            <a:pPr eaLnBrk="1" hangingPunct="1">
              <a:buFont typeface="Times" charset="0"/>
              <a:buNone/>
            </a:pPr>
            <a:endParaRPr lang="en-US" altLang="en-US" sz="2400">
              <a:latin typeface="Optima" charset="0"/>
            </a:endParaRPr>
          </a:p>
          <a:p>
            <a:pPr eaLnBrk="1" hangingPunct="1"/>
            <a:endParaRPr lang="en-US" altLang="en-US" sz="2000">
              <a:latin typeface="Optima" charset="0"/>
            </a:endParaRPr>
          </a:p>
          <a:p>
            <a:pPr eaLnBrk="1" hangingPunct="1"/>
            <a:r>
              <a:rPr lang="en-US" altLang="en-US" sz="2000">
                <a:latin typeface="Optima" charset="0"/>
              </a:rPr>
              <a:t>Allocate some bits for exponent, some for fraction, and one for sign</a:t>
            </a:r>
          </a:p>
          <a:p>
            <a:pPr eaLnBrk="1" hangingPunct="1"/>
            <a:r>
              <a:rPr lang="en-US" altLang="en-US" sz="2000">
                <a:latin typeface="Optima" charset="0"/>
              </a:rPr>
              <a:t>Still have to fit everything in 32 bits (single precision)</a:t>
            </a:r>
          </a:p>
          <a:p>
            <a:pPr eaLnBrk="1" hangingPunct="1"/>
            <a:endParaRPr lang="en-US" altLang="en-US" sz="2000">
              <a:latin typeface="Optima" charset="0"/>
            </a:endParaRPr>
          </a:p>
          <a:p>
            <a:pPr eaLnBrk="1" hangingPunct="1"/>
            <a:r>
              <a:rPr lang="en-US" altLang="en-US" sz="2000">
                <a:latin typeface="Optima" charset="0"/>
              </a:rPr>
              <a:t>What is the trade-off?</a:t>
            </a:r>
          </a:p>
        </p:txBody>
      </p:sp>
      <p:sp>
        <p:nvSpPr>
          <p:cNvPr id="10" name="Rectangle 15"/>
          <p:cNvSpPr>
            <a:spLocks noChangeArrowheads="1"/>
          </p:cNvSpPr>
          <p:nvPr/>
        </p:nvSpPr>
        <p:spPr bwMode="auto">
          <a:xfrm>
            <a:off x="1444625" y="4364037"/>
            <a:ext cx="6600825" cy="2007524"/>
          </a:xfrm>
          <a:prstGeom prst="rect">
            <a:avLst/>
          </a:prstGeom>
          <a:solidFill>
            <a:srgbClr val="B3D1F0"/>
          </a:solidFill>
          <a:ln>
            <a:noFill/>
          </a:ln>
          <a:effectLst>
            <a:outerShdw blurRad="50800" dist="38100" dir="2700000" algn="tl" rotWithShape="0">
              <a:prstClr val="black">
                <a:alpha val="40000"/>
              </a:prstClr>
            </a:outerShdw>
          </a:effectLst>
        </p:spPr>
        <p:txBody>
          <a:bodyPr wrap="square" lIns="63500" tIns="25400" rIns="63500" bIns="25400">
            <a:spAutoFit/>
          </a:bodyPr>
          <a:lstStyle/>
          <a:p>
            <a:pPr marL="284163" indent="-246063" algn="ctr" eaLnBrk="0" hangingPunct="0">
              <a:lnSpc>
                <a:spcPct val="90000"/>
              </a:lnSpc>
              <a:spcBef>
                <a:spcPct val="40000"/>
              </a:spcBef>
              <a:buClr>
                <a:schemeClr val="accent1"/>
              </a:buClr>
              <a:buSzPct val="75000"/>
              <a:defRPr/>
            </a:pPr>
            <a:r>
              <a:rPr lang="en-US" sz="3200" b="1" i="1" dirty="0">
                <a:solidFill>
                  <a:srgbClr val="1822CD"/>
                </a:solidFill>
                <a:latin typeface="Calibri"/>
                <a:ea typeface="ＭＳ Ｐゴシック" charset="0"/>
                <a:cs typeface="Calibri"/>
              </a:rPr>
              <a:t>Range vs. Precision</a:t>
            </a:r>
            <a:endParaRPr lang="en-US" sz="2400" i="1" dirty="0">
              <a:latin typeface="Calibri"/>
              <a:ea typeface="ＭＳ Ｐゴシック" charset="0"/>
              <a:cs typeface="Calibri"/>
            </a:endParaRPr>
          </a:p>
          <a:p>
            <a:pPr marL="284163" indent="-246063" algn="ctr" eaLnBrk="0" hangingPunct="0">
              <a:lnSpc>
                <a:spcPct val="90000"/>
              </a:lnSpc>
              <a:spcBef>
                <a:spcPct val="40000"/>
              </a:spcBef>
              <a:buClr>
                <a:schemeClr val="accent1"/>
              </a:buClr>
              <a:buSzPct val="75000"/>
              <a:defRPr/>
            </a:pPr>
            <a:r>
              <a:rPr lang="en-US" sz="2400" i="1" dirty="0">
                <a:latin typeface="Calibri"/>
                <a:ea typeface="ＭＳ Ｐゴシック" charset="0"/>
                <a:cs typeface="Calibri"/>
              </a:rPr>
              <a:t>more bits in the fraction (F) gives more accuracy, more bits in the exponent (E) increases size of the number being represented</a:t>
            </a:r>
          </a:p>
        </p:txBody>
      </p:sp>
      <p:grpSp>
        <p:nvGrpSpPr>
          <p:cNvPr id="2" name="Group 13"/>
          <p:cNvGrpSpPr>
            <a:grpSpLocks/>
          </p:cNvGrpSpPr>
          <p:nvPr/>
        </p:nvGrpSpPr>
        <p:grpSpPr bwMode="auto">
          <a:xfrm>
            <a:off x="1731963" y="1620838"/>
            <a:ext cx="5616575" cy="400050"/>
            <a:chOff x="1549400" y="1917700"/>
            <a:chExt cx="5616575" cy="400110"/>
          </a:xfrm>
          <a:solidFill>
            <a:srgbClr val="FCFFBE"/>
          </a:solidFill>
        </p:grpSpPr>
        <p:sp>
          <p:nvSpPr>
            <p:cNvPr id="20488" name="Text Box 4"/>
            <p:cNvSpPr txBox="1">
              <a:spLocks noChangeArrowheads="1"/>
            </p:cNvSpPr>
            <p:nvPr/>
          </p:nvSpPr>
          <p:spPr bwMode="auto">
            <a:xfrm>
              <a:off x="1549400" y="1917700"/>
              <a:ext cx="358775" cy="400110"/>
            </a:xfrm>
            <a:prstGeom prst="rect">
              <a:avLst/>
            </a:prstGeom>
            <a:grpFill/>
            <a:ln w="19050">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2000" smtClean="0">
                  <a:latin typeface="Calibri" charset="0"/>
                  <a:cs typeface="Optima" charset="0"/>
                </a:rPr>
                <a:t>S</a:t>
              </a:r>
            </a:p>
          </p:txBody>
        </p:sp>
        <p:sp>
          <p:nvSpPr>
            <p:cNvPr id="20489" name="Text Box 5"/>
            <p:cNvSpPr txBox="1">
              <a:spLocks noChangeArrowheads="1"/>
            </p:cNvSpPr>
            <p:nvPr/>
          </p:nvSpPr>
          <p:spPr bwMode="auto">
            <a:xfrm>
              <a:off x="1908175" y="1917700"/>
              <a:ext cx="1584325" cy="400110"/>
            </a:xfrm>
            <a:prstGeom prst="rect">
              <a:avLst/>
            </a:prstGeom>
            <a:grpFill/>
            <a:ln w="19050">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2000" smtClean="0">
                  <a:latin typeface="Calibri" charset="0"/>
                  <a:cs typeface="Optima" charset="0"/>
                </a:rPr>
                <a:t>Exponent</a:t>
              </a:r>
            </a:p>
          </p:txBody>
        </p:sp>
        <p:sp>
          <p:nvSpPr>
            <p:cNvPr id="20490" name="Text Box 6"/>
            <p:cNvSpPr txBox="1">
              <a:spLocks noChangeArrowheads="1"/>
            </p:cNvSpPr>
            <p:nvPr/>
          </p:nvSpPr>
          <p:spPr bwMode="auto">
            <a:xfrm>
              <a:off x="3494088" y="1917700"/>
              <a:ext cx="3671887" cy="400110"/>
            </a:xfrm>
            <a:prstGeom prst="rect">
              <a:avLst/>
            </a:prstGeom>
            <a:grpFill/>
            <a:ln w="19050">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2000" smtClean="0">
                  <a:latin typeface="Calibri" charset="0"/>
                  <a:cs typeface="Optima" charset="0"/>
                </a:rPr>
                <a:t>Fraction</a:t>
              </a:r>
            </a:p>
          </p:txBody>
        </p:sp>
      </p:grpSp>
      <p:sp>
        <p:nvSpPr>
          <p:cNvPr id="22533" name="TextBox 8"/>
          <p:cNvSpPr txBox="1">
            <a:spLocks noChangeArrowheads="1"/>
          </p:cNvSpPr>
          <p:nvPr/>
        </p:nvSpPr>
        <p:spPr bwMode="auto">
          <a:xfrm>
            <a:off x="7045325" y="2009775"/>
            <a:ext cx="312738" cy="3683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latin typeface="Calibri" charset="0"/>
              </a:rPr>
              <a:t>0</a:t>
            </a:r>
          </a:p>
        </p:txBody>
      </p:sp>
      <p:sp>
        <p:nvSpPr>
          <p:cNvPr id="22534" name="TextBox 10"/>
          <p:cNvSpPr txBox="1">
            <a:spLocks noChangeArrowheads="1"/>
          </p:cNvSpPr>
          <p:nvPr/>
        </p:nvSpPr>
        <p:spPr bwMode="auto">
          <a:xfrm>
            <a:off x="1687513" y="2020888"/>
            <a:ext cx="419100" cy="3683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latin typeface="Calibri" charset="0"/>
              </a:rPr>
              <a:t>31</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en-US">
                <a:latin typeface="Optima" charset="0"/>
              </a:rPr>
              <a:t>Floating-point Standard</a:t>
            </a:r>
            <a:endParaRPr lang="en-AU" altLang="en-US">
              <a:latin typeface="Optima" charset="0"/>
            </a:endParaRPr>
          </a:p>
        </p:txBody>
      </p:sp>
      <p:sp>
        <p:nvSpPr>
          <p:cNvPr id="21506" name="Rectangle 3"/>
          <p:cNvSpPr>
            <a:spLocks noGrp="1" noChangeArrowheads="1"/>
          </p:cNvSpPr>
          <p:nvPr>
            <p:ph idx="1"/>
          </p:nvPr>
        </p:nvSpPr>
        <p:spPr/>
        <p:txBody>
          <a:bodyPr/>
          <a:lstStyle/>
          <a:p>
            <a:pPr eaLnBrk="1" hangingPunct="1">
              <a:defRPr/>
            </a:pPr>
            <a:r>
              <a:rPr lang="en-US" sz="2400" dirty="0">
                <a:latin typeface="Optima" charset="0"/>
                <a:ea typeface="ＭＳ Ｐゴシック" charset="0"/>
              </a:rPr>
              <a:t>Defined by IEEE </a:t>
            </a:r>
            <a:r>
              <a:rPr lang="en-US" sz="2400" dirty="0" err="1">
                <a:latin typeface="Optima" charset="0"/>
                <a:ea typeface="ＭＳ Ｐゴシック" charset="0"/>
              </a:rPr>
              <a:t>Std</a:t>
            </a:r>
            <a:r>
              <a:rPr lang="en-US" sz="2400" dirty="0">
                <a:latin typeface="Optima" charset="0"/>
                <a:ea typeface="ＭＳ Ｐゴシック" charset="0"/>
              </a:rPr>
              <a:t> 754-1985</a:t>
            </a:r>
          </a:p>
          <a:p>
            <a:pPr eaLnBrk="1" hangingPunct="1">
              <a:defRPr/>
            </a:pPr>
            <a:r>
              <a:rPr lang="en-US" sz="2400" dirty="0">
                <a:latin typeface="Optima" charset="0"/>
                <a:ea typeface="ＭＳ Ｐゴシック" charset="0"/>
              </a:rPr>
              <a:t>Revised in 2008  </a:t>
            </a:r>
          </a:p>
          <a:p>
            <a:pPr lvl="1" algn="ctr" eaLnBrk="1" hangingPunct="1">
              <a:buFont typeface="Times" charset="0"/>
              <a:buNone/>
              <a:defRPr/>
            </a:pPr>
            <a:r>
              <a:rPr lang="en-US" sz="2000" dirty="0">
                <a:solidFill>
                  <a:srgbClr val="000000"/>
                </a:solidFill>
                <a:latin typeface="Calibri" charset="0"/>
                <a:ea typeface="ＭＳ Ｐゴシック" charset="0"/>
                <a:cs typeface="Calibri" charset="0"/>
                <a:hlinkClick r:id="rId3"/>
              </a:rPr>
              <a:t>http://en.wikipedia.org/wiki/IEEE_754-2008</a:t>
            </a:r>
            <a:endParaRPr lang="en-US" dirty="0">
              <a:solidFill>
                <a:srgbClr val="000000"/>
              </a:solidFill>
              <a:latin typeface="Optima" charset="0"/>
              <a:ea typeface="ＭＳ Ｐゴシック" charset="0"/>
            </a:endParaRPr>
          </a:p>
          <a:p>
            <a:pPr eaLnBrk="1" hangingPunct="1">
              <a:defRPr/>
            </a:pPr>
            <a:r>
              <a:rPr lang="en-US" sz="2400" dirty="0">
                <a:latin typeface="Optima" charset="0"/>
                <a:ea typeface="ＭＳ Ｐゴシック" charset="0"/>
              </a:rPr>
              <a:t>Developed in response to divergence of representations</a:t>
            </a:r>
          </a:p>
          <a:p>
            <a:pPr lvl="1" eaLnBrk="1" hangingPunct="1">
              <a:defRPr/>
            </a:pPr>
            <a:r>
              <a:rPr lang="en-US" sz="2000" dirty="0">
                <a:latin typeface="Optima" charset="0"/>
                <a:ea typeface="ＭＳ Ｐゴシック" charset="0"/>
              </a:rPr>
              <a:t>Portability issues for scientific code</a:t>
            </a:r>
          </a:p>
          <a:p>
            <a:pPr eaLnBrk="1" hangingPunct="1">
              <a:defRPr/>
            </a:pPr>
            <a:endParaRPr lang="en-US" sz="2400" dirty="0" smtClean="0">
              <a:latin typeface="Optima" charset="0"/>
              <a:ea typeface="ＭＳ Ｐゴシック" charset="0"/>
            </a:endParaRPr>
          </a:p>
          <a:p>
            <a:pPr eaLnBrk="1" hangingPunct="1">
              <a:defRPr/>
            </a:pPr>
            <a:r>
              <a:rPr lang="en-US" sz="2400" dirty="0" smtClean="0">
                <a:latin typeface="Optima" charset="0"/>
                <a:ea typeface="ＭＳ Ｐゴシック" charset="0"/>
              </a:rPr>
              <a:t>Now </a:t>
            </a:r>
            <a:r>
              <a:rPr lang="en-US" sz="2400" dirty="0">
                <a:latin typeface="Optima" charset="0"/>
                <a:ea typeface="ＭＳ Ｐゴシック" charset="0"/>
              </a:rPr>
              <a:t>almost universally adopted</a:t>
            </a:r>
          </a:p>
          <a:p>
            <a:pPr eaLnBrk="1" hangingPunct="1">
              <a:defRPr/>
            </a:pPr>
            <a:r>
              <a:rPr lang="en-US" sz="2400" dirty="0">
                <a:latin typeface="Optima" charset="0"/>
                <a:ea typeface="ＭＳ Ｐゴシック" charset="0"/>
              </a:rPr>
              <a:t>Enforced at the language level</a:t>
            </a:r>
          </a:p>
          <a:p>
            <a:pPr marL="0" indent="0" eaLnBrk="1" hangingPunct="1">
              <a:buFont typeface="Times" charset="0"/>
              <a:buNone/>
              <a:defRPr/>
            </a:pPr>
            <a:endParaRPr lang="en-US" sz="2400" dirty="0">
              <a:latin typeface="Optima" charset="0"/>
              <a:ea typeface="ＭＳ Ｐゴシック" charset="0"/>
            </a:endParaRPr>
          </a:p>
          <a:p>
            <a:pPr eaLnBrk="1" hangingPunct="1">
              <a:defRPr/>
            </a:pPr>
            <a:r>
              <a:rPr lang="en-US" sz="2400" dirty="0">
                <a:latin typeface="Optima" charset="0"/>
                <a:ea typeface="ＭＳ Ｐゴシック" charset="0"/>
              </a:rPr>
              <a:t>Two representations</a:t>
            </a:r>
          </a:p>
          <a:p>
            <a:pPr lvl="1" eaLnBrk="1" hangingPunct="1">
              <a:defRPr/>
            </a:pPr>
            <a:r>
              <a:rPr lang="en-US" sz="2000" dirty="0">
                <a:latin typeface="Optima" charset="0"/>
                <a:ea typeface="ＭＳ Ｐゴシック" charset="0"/>
              </a:rPr>
              <a:t>Single precision (32-bit)</a:t>
            </a:r>
          </a:p>
          <a:p>
            <a:pPr lvl="1" eaLnBrk="1" hangingPunct="1">
              <a:defRPr/>
            </a:pPr>
            <a:r>
              <a:rPr lang="en-US" sz="2000" dirty="0">
                <a:latin typeface="Optima" charset="0"/>
                <a:ea typeface="ＭＳ Ｐゴシック" charset="0"/>
              </a:rPr>
              <a:t>Double precision (64-bit) </a:t>
            </a:r>
            <a:endParaRPr lang="en-AU" sz="2000" dirty="0">
              <a:latin typeface="Optima" charset="0"/>
              <a:ea typeface="ＭＳ Ｐゴシック"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a:t>
            </a:r>
            <a:endParaRPr lang="en-US" dirty="0"/>
          </a:p>
        </p:txBody>
      </p:sp>
      <p:sp>
        <p:nvSpPr>
          <p:cNvPr id="3" name="Content Placeholder 2"/>
          <p:cNvSpPr>
            <a:spLocks noGrp="1"/>
          </p:cNvSpPr>
          <p:nvPr>
            <p:ph idx="1"/>
          </p:nvPr>
        </p:nvSpPr>
        <p:spPr/>
        <p:txBody>
          <a:bodyPr/>
          <a:lstStyle/>
          <a:p>
            <a:r>
              <a:rPr lang="en-US" dirty="0" smtClean="0"/>
              <a:t>I expect you to know how to convert from decimal floating point to binary floating point and vice versa</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304800" y="152400"/>
            <a:ext cx="8610600" cy="762000"/>
          </a:xfrm>
        </p:spPr>
        <p:txBody>
          <a:bodyPr/>
          <a:lstStyle/>
          <a:p>
            <a:pPr eaLnBrk="1" hangingPunct="1"/>
            <a:r>
              <a:rPr lang="en-US" altLang="en-US">
                <a:latin typeface="Optima" charset="0"/>
              </a:rPr>
              <a:t>Floating-point Addition in Binary</a:t>
            </a:r>
          </a:p>
        </p:txBody>
      </p:sp>
      <p:sp>
        <p:nvSpPr>
          <p:cNvPr id="41986" name="Rectangle 3"/>
          <p:cNvSpPr>
            <a:spLocks noGrp="1" noChangeArrowheads="1"/>
          </p:cNvSpPr>
          <p:nvPr>
            <p:ph idx="1"/>
          </p:nvPr>
        </p:nvSpPr>
        <p:spPr/>
        <p:txBody>
          <a:bodyPr/>
          <a:lstStyle/>
          <a:p>
            <a:pPr eaLnBrk="1" hangingPunct="1">
              <a:buFont typeface="Times" charset="0"/>
              <a:buNone/>
            </a:pPr>
            <a:r>
              <a:rPr lang="en-US" altLang="en-US" sz="2400" dirty="0">
                <a:latin typeface="Optima" charset="0"/>
              </a:rPr>
              <a:t>Addition (and subtraction)</a:t>
            </a:r>
          </a:p>
          <a:p>
            <a:pPr algn="ctr" eaLnBrk="1" hangingPunct="1">
              <a:buFont typeface="Times" charset="0"/>
              <a:buNone/>
            </a:pPr>
            <a:r>
              <a:rPr lang="en-US" altLang="en-US" sz="2400" dirty="0">
                <a:latin typeface="Calibri" charset="0"/>
                <a:sym typeface="Symbol" charset="2"/>
              </a:rPr>
              <a:t>(F1 </a:t>
            </a:r>
            <a:r>
              <a:rPr lang="en-US" altLang="en-US" sz="2400" dirty="0" err="1">
                <a:latin typeface="Calibri" charset="0"/>
                <a:sym typeface="Symbol" charset="2"/>
              </a:rPr>
              <a:t></a:t>
            </a:r>
            <a:r>
              <a:rPr lang="en-US" altLang="en-US" sz="2400" dirty="0">
                <a:latin typeface="Calibri" charset="0"/>
                <a:sym typeface="Symbol" charset="2"/>
              </a:rPr>
              <a:t> 2</a:t>
            </a:r>
            <a:r>
              <a:rPr lang="en-US" altLang="en-US" sz="2400" baseline="30000" dirty="0">
                <a:latin typeface="Calibri" charset="0"/>
                <a:sym typeface="Symbol" charset="2"/>
              </a:rPr>
              <a:t>E1</a:t>
            </a:r>
            <a:r>
              <a:rPr lang="en-US" altLang="en-US" sz="2400" dirty="0">
                <a:latin typeface="Calibri" charset="0"/>
                <a:sym typeface="Symbol" charset="2"/>
              </a:rPr>
              <a:t>) + (F2 </a:t>
            </a:r>
            <a:r>
              <a:rPr lang="en-US" altLang="en-US" sz="2400" dirty="0" err="1">
                <a:latin typeface="Calibri" charset="0"/>
                <a:sym typeface="Symbol" charset="2"/>
              </a:rPr>
              <a:t></a:t>
            </a:r>
            <a:r>
              <a:rPr lang="en-US" altLang="en-US" sz="2400" dirty="0">
                <a:latin typeface="Calibri" charset="0"/>
                <a:sym typeface="Symbol" charset="2"/>
              </a:rPr>
              <a:t> 2</a:t>
            </a:r>
            <a:r>
              <a:rPr lang="en-US" altLang="en-US" sz="2400" baseline="30000" dirty="0">
                <a:latin typeface="Calibri" charset="0"/>
                <a:sym typeface="Symbol" charset="2"/>
              </a:rPr>
              <a:t>E2</a:t>
            </a:r>
            <a:r>
              <a:rPr lang="en-US" altLang="en-US" sz="2400" dirty="0">
                <a:latin typeface="Calibri" charset="0"/>
                <a:sym typeface="Symbol" charset="2"/>
              </a:rPr>
              <a:t>) = F3 </a:t>
            </a:r>
            <a:r>
              <a:rPr lang="en-US" altLang="en-US" sz="2400" dirty="0" err="1">
                <a:latin typeface="Calibri" charset="0"/>
                <a:sym typeface="Symbol" charset="2"/>
              </a:rPr>
              <a:t></a:t>
            </a:r>
            <a:r>
              <a:rPr lang="en-US" altLang="en-US" sz="2400" dirty="0">
                <a:latin typeface="Calibri" charset="0"/>
                <a:sym typeface="Symbol" charset="2"/>
              </a:rPr>
              <a:t> 2</a:t>
            </a:r>
            <a:r>
              <a:rPr lang="en-US" altLang="en-US" sz="2400" baseline="30000" dirty="0">
                <a:latin typeface="Calibri" charset="0"/>
                <a:sym typeface="Symbol" charset="2"/>
              </a:rPr>
              <a:t>E3</a:t>
            </a:r>
          </a:p>
        </p:txBody>
      </p:sp>
      <p:sp>
        <p:nvSpPr>
          <p:cNvPr id="929796" name="Rectangle 4"/>
          <p:cNvSpPr>
            <a:spLocks noChangeArrowheads="1"/>
          </p:cNvSpPr>
          <p:nvPr/>
        </p:nvSpPr>
        <p:spPr bwMode="auto">
          <a:xfrm>
            <a:off x="457200" y="2438400"/>
            <a:ext cx="6726238" cy="375761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lIns="63500" tIns="25400" rIns="63500" bIns="25400">
            <a:spAutoFit/>
          </a:bodyPr>
          <a:lstStyle>
            <a:lvl1pPr marL="342900" indent="-3429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lvl="1">
              <a:lnSpc>
                <a:spcPct val="90000"/>
              </a:lnSpc>
              <a:spcBef>
                <a:spcPct val="40000"/>
              </a:spcBef>
              <a:buClr>
                <a:schemeClr val="accent1"/>
              </a:buClr>
              <a:buSzPct val="75000"/>
            </a:pPr>
            <a:r>
              <a:rPr lang="en-US" altLang="en-US" sz="1600" dirty="0">
                <a:latin typeface="Optima" charset="0"/>
                <a:sym typeface="Symbol" charset="2"/>
              </a:rPr>
              <a:t>Step 0: Restore the hidden bit in F1 and in F2</a:t>
            </a:r>
          </a:p>
          <a:p>
            <a:pPr lvl="1">
              <a:lnSpc>
                <a:spcPct val="90000"/>
              </a:lnSpc>
              <a:spcBef>
                <a:spcPct val="40000"/>
              </a:spcBef>
              <a:buClr>
                <a:schemeClr val="accent1"/>
              </a:buClr>
              <a:buSzPct val="75000"/>
            </a:pPr>
            <a:endParaRPr lang="en-US" altLang="en-US" sz="1600" dirty="0">
              <a:latin typeface="Optima" charset="0"/>
              <a:sym typeface="Symbol" charset="2"/>
            </a:endParaRPr>
          </a:p>
          <a:p>
            <a:pPr lvl="1">
              <a:lnSpc>
                <a:spcPct val="90000"/>
              </a:lnSpc>
              <a:spcBef>
                <a:spcPct val="40000"/>
              </a:spcBef>
              <a:buClr>
                <a:schemeClr val="accent1"/>
              </a:buClr>
              <a:buSzPct val="75000"/>
            </a:pPr>
            <a:r>
              <a:rPr lang="en-US" altLang="en-US" sz="1600" dirty="0">
                <a:latin typeface="Optima" charset="0"/>
                <a:sym typeface="Symbol" charset="2"/>
              </a:rPr>
              <a:t>Step 1: Align fractions by right shifting F2 by (E1 - E2) positions </a:t>
            </a:r>
          </a:p>
          <a:p>
            <a:pPr lvl="1">
              <a:lnSpc>
                <a:spcPct val="90000"/>
              </a:lnSpc>
              <a:spcBef>
                <a:spcPct val="40000"/>
              </a:spcBef>
              <a:buClr>
                <a:schemeClr val="accent1"/>
              </a:buClr>
              <a:buSzPct val="75000"/>
            </a:pPr>
            <a:r>
              <a:rPr lang="en-US" altLang="en-US" sz="1600" dirty="0">
                <a:latin typeface="Optima" charset="0"/>
                <a:sym typeface="Symbol" charset="2"/>
              </a:rPr>
              <a:t>           (assuming E1  E2)</a:t>
            </a:r>
          </a:p>
          <a:p>
            <a:pPr lvl="1">
              <a:lnSpc>
                <a:spcPct val="90000"/>
              </a:lnSpc>
              <a:spcBef>
                <a:spcPct val="40000"/>
              </a:spcBef>
              <a:buClr>
                <a:schemeClr val="accent1"/>
              </a:buClr>
              <a:buSzPct val="75000"/>
            </a:pPr>
            <a:endParaRPr lang="en-US" altLang="en-US" sz="1600" dirty="0">
              <a:latin typeface="Optima" charset="0"/>
              <a:sym typeface="Symbol" charset="2"/>
            </a:endParaRPr>
          </a:p>
          <a:p>
            <a:pPr lvl="1">
              <a:lnSpc>
                <a:spcPct val="90000"/>
              </a:lnSpc>
              <a:spcBef>
                <a:spcPct val="40000"/>
              </a:spcBef>
              <a:buClr>
                <a:schemeClr val="accent1"/>
              </a:buClr>
              <a:buSzPct val="75000"/>
            </a:pPr>
            <a:r>
              <a:rPr lang="en-US" altLang="en-US" sz="1600" dirty="0">
                <a:latin typeface="Optima" charset="0"/>
                <a:sym typeface="Symbol" charset="2"/>
              </a:rPr>
              <a:t>Step 2: </a:t>
            </a:r>
            <a:r>
              <a:rPr lang="en-US" altLang="en-US" sz="1600" dirty="0">
                <a:solidFill>
                  <a:srgbClr val="000000"/>
                </a:solidFill>
                <a:latin typeface="Optima" charset="0"/>
                <a:sym typeface="Symbol" charset="2"/>
              </a:rPr>
              <a:t>Add</a:t>
            </a:r>
            <a:r>
              <a:rPr lang="en-US" altLang="en-US" sz="1600" dirty="0">
                <a:latin typeface="Optima" charset="0"/>
                <a:sym typeface="Symbol" charset="2"/>
              </a:rPr>
              <a:t> the resulting F2 to F1 to form F3</a:t>
            </a:r>
          </a:p>
          <a:p>
            <a:pPr lvl="1">
              <a:lnSpc>
                <a:spcPct val="90000"/>
              </a:lnSpc>
              <a:spcBef>
                <a:spcPct val="40000"/>
              </a:spcBef>
              <a:buClr>
                <a:schemeClr val="accent1"/>
              </a:buClr>
              <a:buSzPct val="75000"/>
            </a:pPr>
            <a:r>
              <a:rPr lang="en-US" altLang="en-US" sz="1600" dirty="0">
                <a:latin typeface="Optima" charset="0"/>
                <a:sym typeface="Symbol" charset="2"/>
              </a:rPr>
              <a:t>Step 3: </a:t>
            </a:r>
            <a:r>
              <a:rPr lang="en-US" altLang="en-US" sz="1600" dirty="0">
                <a:solidFill>
                  <a:srgbClr val="000000"/>
                </a:solidFill>
                <a:latin typeface="Optima" charset="0"/>
                <a:sym typeface="Symbol" charset="2"/>
              </a:rPr>
              <a:t>Normalize </a:t>
            </a:r>
            <a:r>
              <a:rPr lang="en-US" altLang="en-US" sz="1600" dirty="0">
                <a:latin typeface="Optima" charset="0"/>
                <a:sym typeface="Symbol" charset="2"/>
              </a:rPr>
              <a:t>F3 (so it is in the form 1.XXXXX …)</a:t>
            </a:r>
          </a:p>
          <a:p>
            <a:pPr lvl="2">
              <a:lnSpc>
                <a:spcPct val="90000"/>
              </a:lnSpc>
              <a:spcBef>
                <a:spcPct val="40000"/>
              </a:spcBef>
              <a:buClr>
                <a:schemeClr val="accent1"/>
              </a:buClr>
              <a:buSzPct val="100000"/>
            </a:pPr>
            <a:r>
              <a:rPr lang="en-US" altLang="en-US" sz="1400" dirty="0">
                <a:latin typeface="Optima" charset="0"/>
                <a:sym typeface="Symbol" charset="2"/>
              </a:rPr>
              <a:t>If E1 and E2 have the same sign check for overflow</a:t>
            </a:r>
          </a:p>
          <a:p>
            <a:pPr lvl="2">
              <a:lnSpc>
                <a:spcPct val="90000"/>
              </a:lnSpc>
              <a:spcBef>
                <a:spcPct val="40000"/>
              </a:spcBef>
              <a:buClr>
                <a:schemeClr val="accent1"/>
              </a:buClr>
              <a:buSzPct val="100000"/>
            </a:pPr>
            <a:r>
              <a:rPr lang="en-US" altLang="en-US" sz="1400" dirty="0">
                <a:latin typeface="Optima" charset="0"/>
                <a:sym typeface="Symbol" charset="2"/>
              </a:rPr>
              <a:t>If E1 and E2 have different signs check for underflow</a:t>
            </a:r>
            <a:endParaRPr lang="en-US" altLang="en-US" sz="1600" dirty="0">
              <a:latin typeface="Optima" charset="0"/>
              <a:sym typeface="Symbol" charset="2"/>
            </a:endParaRPr>
          </a:p>
          <a:p>
            <a:pPr lvl="1">
              <a:lnSpc>
                <a:spcPct val="90000"/>
              </a:lnSpc>
              <a:spcBef>
                <a:spcPct val="40000"/>
              </a:spcBef>
              <a:buClr>
                <a:schemeClr val="accent1"/>
              </a:buClr>
              <a:buSzPct val="75000"/>
            </a:pPr>
            <a:r>
              <a:rPr lang="en-US" altLang="en-US" sz="1600" dirty="0">
                <a:latin typeface="Optima" charset="0"/>
                <a:sym typeface="Symbol" charset="2"/>
              </a:rPr>
              <a:t>Step 4: </a:t>
            </a:r>
            <a:r>
              <a:rPr lang="en-US" altLang="en-US" sz="1600" dirty="0">
                <a:solidFill>
                  <a:srgbClr val="000000"/>
                </a:solidFill>
                <a:latin typeface="Optima" charset="0"/>
                <a:sym typeface="Symbol" charset="2"/>
              </a:rPr>
              <a:t>Round </a:t>
            </a:r>
            <a:r>
              <a:rPr lang="en-US" altLang="en-US" sz="1600" dirty="0">
                <a:latin typeface="Optima" charset="0"/>
                <a:sym typeface="Symbol" charset="2"/>
              </a:rPr>
              <a:t>F3 and possibly </a:t>
            </a:r>
            <a:r>
              <a:rPr lang="en-US" altLang="en-US" sz="1600" dirty="0">
                <a:solidFill>
                  <a:srgbClr val="000000"/>
                </a:solidFill>
                <a:latin typeface="Optima" charset="0"/>
                <a:sym typeface="Symbol" charset="2"/>
              </a:rPr>
              <a:t>normalize </a:t>
            </a:r>
            <a:r>
              <a:rPr lang="en-US" altLang="en-US" sz="1600" dirty="0">
                <a:latin typeface="Optima" charset="0"/>
                <a:sym typeface="Symbol" charset="2"/>
              </a:rPr>
              <a:t>F3 again</a:t>
            </a:r>
          </a:p>
          <a:p>
            <a:pPr lvl="1">
              <a:lnSpc>
                <a:spcPct val="90000"/>
              </a:lnSpc>
              <a:spcBef>
                <a:spcPct val="40000"/>
              </a:spcBef>
              <a:buClr>
                <a:schemeClr val="accent1"/>
              </a:buClr>
              <a:buSzPct val="75000"/>
            </a:pPr>
            <a:r>
              <a:rPr lang="en-US" altLang="en-US" sz="1600" dirty="0">
                <a:latin typeface="Optima" charset="0"/>
                <a:sym typeface="Symbol" charset="2"/>
              </a:rPr>
              <a:t>          if F3 has more bits then we have room for</a:t>
            </a:r>
          </a:p>
          <a:p>
            <a:pPr lvl="1">
              <a:lnSpc>
                <a:spcPct val="90000"/>
              </a:lnSpc>
              <a:spcBef>
                <a:spcPct val="40000"/>
              </a:spcBef>
              <a:buClr>
                <a:schemeClr val="accent1"/>
              </a:buClr>
              <a:buSzPct val="75000"/>
            </a:pPr>
            <a:r>
              <a:rPr lang="en-US" altLang="en-US" sz="1600" dirty="0">
                <a:latin typeface="Optima" charset="0"/>
                <a:sym typeface="Symbol" charset="2"/>
              </a:rPr>
              <a:t>Step 5: Re-hide the most significant bit of F3 before storing the result </a:t>
            </a:r>
          </a:p>
        </p:txBody>
      </p:sp>
      <p:sp>
        <p:nvSpPr>
          <p:cNvPr id="5" name="Rectangle 7"/>
          <p:cNvSpPr>
            <a:spLocks noChangeArrowheads="1"/>
          </p:cNvSpPr>
          <p:nvPr/>
        </p:nvSpPr>
        <p:spPr bwMode="auto">
          <a:xfrm>
            <a:off x="6607175" y="4826000"/>
            <a:ext cx="2209800" cy="338138"/>
          </a:xfrm>
          <a:prstGeom prst="rect">
            <a:avLst/>
          </a:prstGeom>
          <a:solidFill>
            <a:schemeClr val="bg1"/>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600" i="1">
                <a:solidFill>
                  <a:schemeClr val="tx2"/>
                </a:solidFill>
                <a:latin typeface="Calibri" charset="0"/>
              </a:rPr>
              <a:t>Number too small!</a:t>
            </a:r>
          </a:p>
        </p:txBody>
      </p:sp>
      <p:sp>
        <p:nvSpPr>
          <p:cNvPr id="7" name="Rectangle 7"/>
          <p:cNvSpPr>
            <a:spLocks noChangeArrowheads="1"/>
          </p:cNvSpPr>
          <p:nvPr/>
        </p:nvSpPr>
        <p:spPr bwMode="auto">
          <a:xfrm>
            <a:off x="6607175" y="2820988"/>
            <a:ext cx="2209800" cy="809625"/>
          </a:xfrm>
          <a:prstGeom prst="rect">
            <a:avLst/>
          </a:prstGeom>
          <a:solidFill>
            <a:schemeClr val="bg1"/>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i="1" dirty="0">
                <a:solidFill>
                  <a:schemeClr val="tx2"/>
                </a:solidFill>
                <a:latin typeface="Calibri" charset="0"/>
              </a:rPr>
              <a:t>8 </a:t>
            </a:r>
            <a:r>
              <a:rPr lang="en-US" altLang="en-US" sz="1400" i="1" dirty="0" err="1">
                <a:solidFill>
                  <a:schemeClr val="tx2"/>
                </a:solidFill>
                <a:latin typeface="Calibri" charset="0"/>
              </a:rPr>
              <a:t>x</a:t>
            </a:r>
            <a:r>
              <a:rPr lang="en-US" altLang="en-US" sz="1400" i="1" dirty="0">
                <a:solidFill>
                  <a:schemeClr val="tx2"/>
                </a:solidFill>
                <a:latin typeface="Calibri" charset="0"/>
              </a:rPr>
              <a:t> 2</a:t>
            </a:r>
            <a:r>
              <a:rPr lang="en-US" altLang="en-US" sz="1400" i="1" baseline="30000" dirty="0">
                <a:solidFill>
                  <a:schemeClr val="tx2"/>
                </a:solidFill>
                <a:latin typeface="Calibri" charset="0"/>
              </a:rPr>
              <a:t>4</a:t>
            </a:r>
            <a:r>
              <a:rPr lang="en-US" altLang="en-US" sz="1400" i="1" dirty="0">
                <a:solidFill>
                  <a:schemeClr val="tx2"/>
                </a:solidFill>
                <a:latin typeface="Calibri" charset="0"/>
              </a:rPr>
              <a:t>  = 8/2 </a:t>
            </a:r>
            <a:r>
              <a:rPr lang="en-US" altLang="en-US" sz="1400" i="1" dirty="0" err="1">
                <a:solidFill>
                  <a:schemeClr val="tx2"/>
                </a:solidFill>
                <a:latin typeface="Calibri" charset="0"/>
              </a:rPr>
              <a:t>x</a:t>
            </a:r>
            <a:r>
              <a:rPr lang="en-US" altLang="en-US" sz="1400" i="1" dirty="0">
                <a:solidFill>
                  <a:schemeClr val="tx2"/>
                </a:solidFill>
                <a:latin typeface="Calibri" charset="0"/>
              </a:rPr>
              <a:t> 2</a:t>
            </a:r>
            <a:r>
              <a:rPr lang="en-US" altLang="en-US" sz="1400" i="1" baseline="30000" dirty="0">
                <a:solidFill>
                  <a:schemeClr val="tx2"/>
                </a:solidFill>
                <a:latin typeface="Calibri" charset="0"/>
              </a:rPr>
              <a:t>3</a:t>
            </a:r>
            <a:r>
              <a:rPr lang="en-US" altLang="en-US" sz="1400" i="1" dirty="0">
                <a:solidFill>
                  <a:schemeClr val="tx2"/>
                </a:solidFill>
                <a:latin typeface="Calibri" charset="0"/>
              </a:rPr>
              <a:t> = 4 </a:t>
            </a:r>
            <a:r>
              <a:rPr lang="en-US" altLang="en-US" sz="1400" i="1" dirty="0" err="1">
                <a:solidFill>
                  <a:schemeClr val="tx2"/>
                </a:solidFill>
                <a:latin typeface="Calibri" charset="0"/>
              </a:rPr>
              <a:t>x</a:t>
            </a:r>
            <a:r>
              <a:rPr lang="en-US" altLang="en-US" sz="1400" i="1" dirty="0">
                <a:solidFill>
                  <a:schemeClr val="tx2"/>
                </a:solidFill>
                <a:latin typeface="Calibri" charset="0"/>
              </a:rPr>
              <a:t> 2</a:t>
            </a:r>
            <a:r>
              <a:rPr lang="en-US" altLang="en-US" sz="1400" i="1" baseline="30000" dirty="0">
                <a:solidFill>
                  <a:schemeClr val="tx2"/>
                </a:solidFill>
                <a:latin typeface="Calibri" charset="0"/>
              </a:rPr>
              <a:t>3</a:t>
            </a:r>
          </a:p>
          <a:p>
            <a:pPr algn="ctr"/>
            <a:endParaRPr lang="en-US" altLang="en-US" sz="1400" i="1" baseline="30000" dirty="0">
              <a:solidFill>
                <a:schemeClr val="tx2"/>
              </a:solidFill>
              <a:latin typeface="Calibri" charset="0"/>
            </a:endParaRPr>
          </a:p>
          <a:p>
            <a:pPr algn="ctr"/>
            <a:r>
              <a:rPr lang="en-US" altLang="en-US" sz="1400" i="1" dirty="0">
                <a:solidFill>
                  <a:schemeClr val="tx2"/>
                </a:solidFill>
                <a:latin typeface="Calibri" charset="0"/>
              </a:rPr>
              <a:t>Divide by 2 ≈ right shift </a:t>
            </a:r>
          </a:p>
          <a:p>
            <a:pPr algn="ctr"/>
            <a:endParaRPr lang="en-US" altLang="en-US" sz="1400" i="1" baseline="30000" dirty="0">
              <a:solidFill>
                <a:schemeClr val="tx2"/>
              </a:solidFill>
              <a:latin typeface="Calibri"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point math</a:t>
            </a:r>
            <a:endParaRPr lang="en-US" dirty="0"/>
          </a:p>
        </p:txBody>
      </p:sp>
      <p:sp>
        <p:nvSpPr>
          <p:cNvPr id="3" name="Content Placeholder 2"/>
          <p:cNvSpPr>
            <a:spLocks noGrp="1"/>
          </p:cNvSpPr>
          <p:nvPr>
            <p:ph idx="1"/>
          </p:nvPr>
        </p:nvSpPr>
        <p:spPr/>
        <p:txBody>
          <a:bodyPr/>
          <a:lstStyle/>
          <a:p>
            <a:r>
              <a:rPr lang="en-US" dirty="0" smtClean="0"/>
              <a:t>I expect you to know how to divide to decimal floating point numbers</a:t>
            </a:r>
          </a:p>
          <a:p>
            <a:endParaRPr lang="en-US" dirty="0" smtClean="0"/>
          </a:p>
          <a:p>
            <a:r>
              <a:rPr lang="en-US" dirty="0" err="1" smtClean="0"/>
              <a:t>ie</a:t>
            </a:r>
            <a:r>
              <a:rPr lang="en-US" dirty="0" smtClean="0"/>
              <a:t>   3 </a:t>
            </a:r>
            <a:r>
              <a:rPr lang="en-US" dirty="0" err="1" smtClean="0"/>
              <a:t>x</a:t>
            </a:r>
            <a:r>
              <a:rPr lang="en-US" dirty="0" smtClean="0"/>
              <a:t> 10</a:t>
            </a:r>
            <a:r>
              <a:rPr lang="en-US" baseline="30000" dirty="0" smtClean="0"/>
              <a:t>2</a:t>
            </a:r>
            <a:r>
              <a:rPr lang="en-US" dirty="0" smtClean="0"/>
              <a:t> / 6 </a:t>
            </a:r>
            <a:r>
              <a:rPr lang="en-US" dirty="0" err="1" smtClean="0"/>
              <a:t>x</a:t>
            </a:r>
            <a:r>
              <a:rPr lang="en-US" dirty="0" smtClean="0"/>
              <a:t> 10</a:t>
            </a:r>
            <a:r>
              <a:rPr lang="en-US" baseline="30000" dirty="0" smtClean="0"/>
              <a:t>4 </a:t>
            </a:r>
            <a:r>
              <a:rPr lang="en-US" dirty="0" smtClean="0"/>
              <a:t> = WHAT?</a:t>
            </a:r>
            <a:endParaRPr lang="en-US" baseline="30000" dirty="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Path</a:t>
            </a:r>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304800" y="152400"/>
            <a:ext cx="8610600" cy="762000"/>
          </a:xfrm>
        </p:spPr>
        <p:txBody>
          <a:bodyPr/>
          <a:lstStyle/>
          <a:p>
            <a:pPr eaLnBrk="1" hangingPunct="1"/>
            <a:r>
              <a:rPr lang="en-US" altLang="en-US">
                <a:latin typeface="Optima" charset="0"/>
              </a:rPr>
              <a:t>Floating-point Addition in Binary</a:t>
            </a:r>
          </a:p>
        </p:txBody>
      </p:sp>
      <p:sp>
        <p:nvSpPr>
          <p:cNvPr id="41986" name="Rectangle 3"/>
          <p:cNvSpPr>
            <a:spLocks noGrp="1" noChangeArrowheads="1"/>
          </p:cNvSpPr>
          <p:nvPr>
            <p:ph idx="1"/>
          </p:nvPr>
        </p:nvSpPr>
        <p:spPr/>
        <p:txBody>
          <a:bodyPr/>
          <a:lstStyle/>
          <a:p>
            <a:pPr eaLnBrk="1" hangingPunct="1">
              <a:buFont typeface="Times" charset="0"/>
              <a:buNone/>
            </a:pPr>
            <a:r>
              <a:rPr lang="en-US" altLang="en-US" sz="2400" dirty="0">
                <a:latin typeface="Optima" charset="0"/>
              </a:rPr>
              <a:t>Addition (and subtraction)</a:t>
            </a:r>
          </a:p>
          <a:p>
            <a:pPr algn="ctr" eaLnBrk="1" hangingPunct="1">
              <a:buFont typeface="Times" charset="0"/>
              <a:buNone/>
            </a:pPr>
            <a:r>
              <a:rPr lang="en-US" altLang="en-US" sz="2400" dirty="0">
                <a:latin typeface="Calibri" charset="0"/>
                <a:sym typeface="Symbol" charset="2"/>
              </a:rPr>
              <a:t>(F1 </a:t>
            </a:r>
            <a:r>
              <a:rPr lang="en-US" altLang="en-US" sz="2400" dirty="0" err="1">
                <a:latin typeface="Calibri" charset="0"/>
                <a:sym typeface="Symbol" charset="2"/>
              </a:rPr>
              <a:t></a:t>
            </a:r>
            <a:r>
              <a:rPr lang="en-US" altLang="en-US" sz="2400" dirty="0">
                <a:latin typeface="Calibri" charset="0"/>
                <a:sym typeface="Symbol" charset="2"/>
              </a:rPr>
              <a:t> 2</a:t>
            </a:r>
            <a:r>
              <a:rPr lang="en-US" altLang="en-US" sz="2400" baseline="30000" dirty="0">
                <a:latin typeface="Calibri" charset="0"/>
                <a:sym typeface="Symbol" charset="2"/>
              </a:rPr>
              <a:t>E1</a:t>
            </a:r>
            <a:r>
              <a:rPr lang="en-US" altLang="en-US" sz="2400" dirty="0">
                <a:latin typeface="Calibri" charset="0"/>
                <a:sym typeface="Symbol" charset="2"/>
              </a:rPr>
              <a:t>) + (F2 </a:t>
            </a:r>
            <a:r>
              <a:rPr lang="en-US" altLang="en-US" sz="2400" dirty="0" err="1">
                <a:latin typeface="Calibri" charset="0"/>
                <a:sym typeface="Symbol" charset="2"/>
              </a:rPr>
              <a:t></a:t>
            </a:r>
            <a:r>
              <a:rPr lang="en-US" altLang="en-US" sz="2400" dirty="0">
                <a:latin typeface="Calibri" charset="0"/>
                <a:sym typeface="Symbol" charset="2"/>
              </a:rPr>
              <a:t> 2</a:t>
            </a:r>
            <a:r>
              <a:rPr lang="en-US" altLang="en-US" sz="2400" baseline="30000" dirty="0">
                <a:latin typeface="Calibri" charset="0"/>
                <a:sym typeface="Symbol" charset="2"/>
              </a:rPr>
              <a:t>E2</a:t>
            </a:r>
            <a:r>
              <a:rPr lang="en-US" altLang="en-US" sz="2400" dirty="0">
                <a:latin typeface="Calibri" charset="0"/>
                <a:sym typeface="Symbol" charset="2"/>
              </a:rPr>
              <a:t>) = F3 </a:t>
            </a:r>
            <a:r>
              <a:rPr lang="en-US" altLang="en-US" sz="2400" dirty="0" err="1">
                <a:latin typeface="Calibri" charset="0"/>
                <a:sym typeface="Symbol" charset="2"/>
              </a:rPr>
              <a:t></a:t>
            </a:r>
            <a:r>
              <a:rPr lang="en-US" altLang="en-US" sz="2400" dirty="0">
                <a:latin typeface="Calibri" charset="0"/>
                <a:sym typeface="Symbol" charset="2"/>
              </a:rPr>
              <a:t> 2</a:t>
            </a:r>
            <a:r>
              <a:rPr lang="en-US" altLang="en-US" sz="2400" baseline="30000" dirty="0">
                <a:latin typeface="Calibri" charset="0"/>
                <a:sym typeface="Symbol" charset="2"/>
              </a:rPr>
              <a:t>E3</a:t>
            </a:r>
          </a:p>
        </p:txBody>
      </p:sp>
      <p:sp>
        <p:nvSpPr>
          <p:cNvPr id="929796" name="Rectangle 4"/>
          <p:cNvSpPr>
            <a:spLocks noChangeArrowheads="1"/>
          </p:cNvSpPr>
          <p:nvPr/>
        </p:nvSpPr>
        <p:spPr bwMode="auto">
          <a:xfrm>
            <a:off x="457200" y="2438400"/>
            <a:ext cx="6726238" cy="375761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lIns="63500" tIns="25400" rIns="63500" bIns="25400">
            <a:spAutoFit/>
          </a:bodyPr>
          <a:lstStyle>
            <a:lvl1pPr marL="342900" indent="-3429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lvl="1">
              <a:lnSpc>
                <a:spcPct val="90000"/>
              </a:lnSpc>
              <a:spcBef>
                <a:spcPct val="40000"/>
              </a:spcBef>
              <a:buClr>
                <a:schemeClr val="accent1"/>
              </a:buClr>
              <a:buSzPct val="75000"/>
            </a:pPr>
            <a:r>
              <a:rPr lang="en-US" altLang="en-US" sz="1600" dirty="0">
                <a:latin typeface="Optima" charset="0"/>
                <a:sym typeface="Symbol" charset="2"/>
              </a:rPr>
              <a:t>Step 0: Restore the hidden bit in F1 and in F2</a:t>
            </a:r>
          </a:p>
          <a:p>
            <a:pPr lvl="1">
              <a:lnSpc>
                <a:spcPct val="90000"/>
              </a:lnSpc>
              <a:spcBef>
                <a:spcPct val="40000"/>
              </a:spcBef>
              <a:buClr>
                <a:schemeClr val="accent1"/>
              </a:buClr>
              <a:buSzPct val="75000"/>
            </a:pPr>
            <a:endParaRPr lang="en-US" altLang="en-US" sz="1600" dirty="0">
              <a:latin typeface="Optima" charset="0"/>
              <a:sym typeface="Symbol" charset="2"/>
            </a:endParaRPr>
          </a:p>
          <a:p>
            <a:pPr lvl="1">
              <a:lnSpc>
                <a:spcPct val="90000"/>
              </a:lnSpc>
              <a:spcBef>
                <a:spcPct val="40000"/>
              </a:spcBef>
              <a:buClr>
                <a:schemeClr val="accent1"/>
              </a:buClr>
              <a:buSzPct val="75000"/>
            </a:pPr>
            <a:r>
              <a:rPr lang="en-US" altLang="en-US" sz="1600" dirty="0">
                <a:latin typeface="Optima" charset="0"/>
                <a:sym typeface="Symbol" charset="2"/>
              </a:rPr>
              <a:t>Step 1: Align fractions by right shifting F2 by (E1 - E2) positions </a:t>
            </a:r>
          </a:p>
          <a:p>
            <a:pPr lvl="1">
              <a:lnSpc>
                <a:spcPct val="90000"/>
              </a:lnSpc>
              <a:spcBef>
                <a:spcPct val="40000"/>
              </a:spcBef>
              <a:buClr>
                <a:schemeClr val="accent1"/>
              </a:buClr>
              <a:buSzPct val="75000"/>
            </a:pPr>
            <a:r>
              <a:rPr lang="en-US" altLang="en-US" sz="1600" dirty="0">
                <a:latin typeface="Optima" charset="0"/>
                <a:sym typeface="Symbol" charset="2"/>
              </a:rPr>
              <a:t>           (assuming E1  E2)</a:t>
            </a:r>
          </a:p>
          <a:p>
            <a:pPr lvl="1">
              <a:lnSpc>
                <a:spcPct val="90000"/>
              </a:lnSpc>
              <a:spcBef>
                <a:spcPct val="40000"/>
              </a:spcBef>
              <a:buClr>
                <a:schemeClr val="accent1"/>
              </a:buClr>
              <a:buSzPct val="75000"/>
            </a:pPr>
            <a:endParaRPr lang="en-US" altLang="en-US" sz="1600" dirty="0">
              <a:latin typeface="Optima" charset="0"/>
              <a:sym typeface="Symbol" charset="2"/>
            </a:endParaRPr>
          </a:p>
          <a:p>
            <a:pPr lvl="1">
              <a:lnSpc>
                <a:spcPct val="90000"/>
              </a:lnSpc>
              <a:spcBef>
                <a:spcPct val="40000"/>
              </a:spcBef>
              <a:buClr>
                <a:schemeClr val="accent1"/>
              </a:buClr>
              <a:buSzPct val="75000"/>
            </a:pPr>
            <a:r>
              <a:rPr lang="en-US" altLang="en-US" sz="1600" dirty="0">
                <a:latin typeface="Optima" charset="0"/>
                <a:sym typeface="Symbol" charset="2"/>
              </a:rPr>
              <a:t>Step 2: </a:t>
            </a:r>
            <a:r>
              <a:rPr lang="en-US" altLang="en-US" sz="1600" dirty="0">
                <a:solidFill>
                  <a:srgbClr val="000000"/>
                </a:solidFill>
                <a:latin typeface="Optima" charset="0"/>
                <a:sym typeface="Symbol" charset="2"/>
              </a:rPr>
              <a:t>Add</a:t>
            </a:r>
            <a:r>
              <a:rPr lang="en-US" altLang="en-US" sz="1600" dirty="0">
                <a:latin typeface="Optima" charset="0"/>
                <a:sym typeface="Symbol" charset="2"/>
              </a:rPr>
              <a:t> the resulting F2 to F1 to form F3</a:t>
            </a:r>
          </a:p>
          <a:p>
            <a:pPr lvl="1">
              <a:lnSpc>
                <a:spcPct val="90000"/>
              </a:lnSpc>
              <a:spcBef>
                <a:spcPct val="40000"/>
              </a:spcBef>
              <a:buClr>
                <a:schemeClr val="accent1"/>
              </a:buClr>
              <a:buSzPct val="75000"/>
            </a:pPr>
            <a:r>
              <a:rPr lang="en-US" altLang="en-US" sz="1600" dirty="0">
                <a:latin typeface="Optima" charset="0"/>
                <a:sym typeface="Symbol" charset="2"/>
              </a:rPr>
              <a:t>Step 3: </a:t>
            </a:r>
            <a:r>
              <a:rPr lang="en-US" altLang="en-US" sz="1600" dirty="0">
                <a:solidFill>
                  <a:srgbClr val="000000"/>
                </a:solidFill>
                <a:latin typeface="Optima" charset="0"/>
                <a:sym typeface="Symbol" charset="2"/>
              </a:rPr>
              <a:t>Normalize </a:t>
            </a:r>
            <a:r>
              <a:rPr lang="en-US" altLang="en-US" sz="1600" dirty="0">
                <a:latin typeface="Optima" charset="0"/>
                <a:sym typeface="Symbol" charset="2"/>
              </a:rPr>
              <a:t>F3 (so it is in the form 1.XXXXX …)</a:t>
            </a:r>
          </a:p>
          <a:p>
            <a:pPr lvl="2">
              <a:lnSpc>
                <a:spcPct val="90000"/>
              </a:lnSpc>
              <a:spcBef>
                <a:spcPct val="40000"/>
              </a:spcBef>
              <a:buClr>
                <a:schemeClr val="accent1"/>
              </a:buClr>
              <a:buSzPct val="100000"/>
            </a:pPr>
            <a:r>
              <a:rPr lang="en-US" altLang="en-US" sz="1400" dirty="0">
                <a:latin typeface="Optima" charset="0"/>
                <a:sym typeface="Symbol" charset="2"/>
              </a:rPr>
              <a:t>If E1 and E2 have the same sign check for overflow</a:t>
            </a:r>
          </a:p>
          <a:p>
            <a:pPr lvl="2">
              <a:lnSpc>
                <a:spcPct val="90000"/>
              </a:lnSpc>
              <a:spcBef>
                <a:spcPct val="40000"/>
              </a:spcBef>
              <a:buClr>
                <a:schemeClr val="accent1"/>
              </a:buClr>
              <a:buSzPct val="100000"/>
            </a:pPr>
            <a:r>
              <a:rPr lang="en-US" altLang="en-US" sz="1400" dirty="0">
                <a:latin typeface="Optima" charset="0"/>
                <a:sym typeface="Symbol" charset="2"/>
              </a:rPr>
              <a:t>If E1 and E2 have different signs check for underflow</a:t>
            </a:r>
            <a:endParaRPr lang="en-US" altLang="en-US" sz="1600" dirty="0">
              <a:latin typeface="Optima" charset="0"/>
              <a:sym typeface="Symbol" charset="2"/>
            </a:endParaRPr>
          </a:p>
          <a:p>
            <a:pPr lvl="1">
              <a:lnSpc>
                <a:spcPct val="90000"/>
              </a:lnSpc>
              <a:spcBef>
                <a:spcPct val="40000"/>
              </a:spcBef>
              <a:buClr>
                <a:schemeClr val="accent1"/>
              </a:buClr>
              <a:buSzPct val="75000"/>
            </a:pPr>
            <a:r>
              <a:rPr lang="en-US" altLang="en-US" sz="1600" dirty="0">
                <a:latin typeface="Optima" charset="0"/>
                <a:sym typeface="Symbol" charset="2"/>
              </a:rPr>
              <a:t>Step 4: </a:t>
            </a:r>
            <a:r>
              <a:rPr lang="en-US" altLang="en-US" sz="1600" dirty="0">
                <a:solidFill>
                  <a:srgbClr val="000000"/>
                </a:solidFill>
                <a:latin typeface="Optima" charset="0"/>
                <a:sym typeface="Symbol" charset="2"/>
              </a:rPr>
              <a:t>Round </a:t>
            </a:r>
            <a:r>
              <a:rPr lang="en-US" altLang="en-US" sz="1600" dirty="0">
                <a:latin typeface="Optima" charset="0"/>
                <a:sym typeface="Symbol" charset="2"/>
              </a:rPr>
              <a:t>F3 and possibly </a:t>
            </a:r>
            <a:r>
              <a:rPr lang="en-US" altLang="en-US" sz="1600" dirty="0">
                <a:solidFill>
                  <a:srgbClr val="000000"/>
                </a:solidFill>
                <a:latin typeface="Optima" charset="0"/>
                <a:sym typeface="Symbol" charset="2"/>
              </a:rPr>
              <a:t>normalize </a:t>
            </a:r>
            <a:r>
              <a:rPr lang="en-US" altLang="en-US" sz="1600" dirty="0">
                <a:latin typeface="Optima" charset="0"/>
                <a:sym typeface="Symbol" charset="2"/>
              </a:rPr>
              <a:t>F3 again</a:t>
            </a:r>
          </a:p>
          <a:p>
            <a:pPr lvl="1">
              <a:lnSpc>
                <a:spcPct val="90000"/>
              </a:lnSpc>
              <a:spcBef>
                <a:spcPct val="40000"/>
              </a:spcBef>
              <a:buClr>
                <a:schemeClr val="accent1"/>
              </a:buClr>
              <a:buSzPct val="75000"/>
            </a:pPr>
            <a:r>
              <a:rPr lang="en-US" altLang="en-US" sz="1600" dirty="0">
                <a:latin typeface="Optima" charset="0"/>
                <a:sym typeface="Symbol" charset="2"/>
              </a:rPr>
              <a:t>          if F3 has more bits then we have room for</a:t>
            </a:r>
          </a:p>
          <a:p>
            <a:pPr lvl="1">
              <a:lnSpc>
                <a:spcPct val="90000"/>
              </a:lnSpc>
              <a:spcBef>
                <a:spcPct val="40000"/>
              </a:spcBef>
              <a:buClr>
                <a:schemeClr val="accent1"/>
              </a:buClr>
              <a:buSzPct val="75000"/>
            </a:pPr>
            <a:r>
              <a:rPr lang="en-US" altLang="en-US" sz="1600" dirty="0">
                <a:latin typeface="Optima" charset="0"/>
                <a:sym typeface="Symbol" charset="2"/>
              </a:rPr>
              <a:t>Step 5: Re-hide the most significant bit of F3 before storing the result </a:t>
            </a:r>
          </a:p>
        </p:txBody>
      </p:sp>
      <p:sp>
        <p:nvSpPr>
          <p:cNvPr id="5" name="Rectangle 7"/>
          <p:cNvSpPr>
            <a:spLocks noChangeArrowheads="1"/>
          </p:cNvSpPr>
          <p:nvPr/>
        </p:nvSpPr>
        <p:spPr bwMode="auto">
          <a:xfrm>
            <a:off x="6607175" y="4826000"/>
            <a:ext cx="2209800" cy="338138"/>
          </a:xfrm>
          <a:prstGeom prst="rect">
            <a:avLst/>
          </a:prstGeom>
          <a:solidFill>
            <a:schemeClr val="bg1"/>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600" i="1">
                <a:solidFill>
                  <a:schemeClr val="tx2"/>
                </a:solidFill>
                <a:latin typeface="Calibri" charset="0"/>
              </a:rPr>
              <a:t>Number too small!</a:t>
            </a:r>
          </a:p>
        </p:txBody>
      </p:sp>
      <p:sp>
        <p:nvSpPr>
          <p:cNvPr id="7" name="Rectangle 7"/>
          <p:cNvSpPr>
            <a:spLocks noChangeArrowheads="1"/>
          </p:cNvSpPr>
          <p:nvPr/>
        </p:nvSpPr>
        <p:spPr bwMode="auto">
          <a:xfrm>
            <a:off x="6607175" y="2820988"/>
            <a:ext cx="2209800" cy="809625"/>
          </a:xfrm>
          <a:prstGeom prst="rect">
            <a:avLst/>
          </a:prstGeom>
          <a:solidFill>
            <a:schemeClr val="bg1"/>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i="1" dirty="0">
                <a:solidFill>
                  <a:schemeClr val="tx2"/>
                </a:solidFill>
                <a:latin typeface="Calibri" charset="0"/>
              </a:rPr>
              <a:t>8 </a:t>
            </a:r>
            <a:r>
              <a:rPr lang="en-US" altLang="en-US" sz="1400" i="1" dirty="0" err="1">
                <a:solidFill>
                  <a:schemeClr val="tx2"/>
                </a:solidFill>
                <a:latin typeface="Calibri" charset="0"/>
              </a:rPr>
              <a:t>x</a:t>
            </a:r>
            <a:r>
              <a:rPr lang="en-US" altLang="en-US" sz="1400" i="1" dirty="0">
                <a:solidFill>
                  <a:schemeClr val="tx2"/>
                </a:solidFill>
                <a:latin typeface="Calibri" charset="0"/>
              </a:rPr>
              <a:t> 2</a:t>
            </a:r>
            <a:r>
              <a:rPr lang="en-US" altLang="en-US" sz="1400" i="1" baseline="30000" dirty="0">
                <a:solidFill>
                  <a:schemeClr val="tx2"/>
                </a:solidFill>
                <a:latin typeface="Calibri" charset="0"/>
              </a:rPr>
              <a:t>4</a:t>
            </a:r>
            <a:r>
              <a:rPr lang="en-US" altLang="en-US" sz="1400" i="1" dirty="0">
                <a:solidFill>
                  <a:schemeClr val="tx2"/>
                </a:solidFill>
                <a:latin typeface="Calibri" charset="0"/>
              </a:rPr>
              <a:t>  = 8/2 </a:t>
            </a:r>
            <a:r>
              <a:rPr lang="en-US" altLang="en-US" sz="1400" i="1" dirty="0" err="1">
                <a:solidFill>
                  <a:schemeClr val="tx2"/>
                </a:solidFill>
                <a:latin typeface="Calibri" charset="0"/>
              </a:rPr>
              <a:t>x</a:t>
            </a:r>
            <a:r>
              <a:rPr lang="en-US" altLang="en-US" sz="1400" i="1" dirty="0">
                <a:solidFill>
                  <a:schemeClr val="tx2"/>
                </a:solidFill>
                <a:latin typeface="Calibri" charset="0"/>
              </a:rPr>
              <a:t> 2</a:t>
            </a:r>
            <a:r>
              <a:rPr lang="en-US" altLang="en-US" sz="1400" i="1" baseline="30000" dirty="0">
                <a:solidFill>
                  <a:schemeClr val="tx2"/>
                </a:solidFill>
                <a:latin typeface="Calibri" charset="0"/>
              </a:rPr>
              <a:t>3</a:t>
            </a:r>
            <a:r>
              <a:rPr lang="en-US" altLang="en-US" sz="1400" i="1" dirty="0">
                <a:solidFill>
                  <a:schemeClr val="tx2"/>
                </a:solidFill>
                <a:latin typeface="Calibri" charset="0"/>
              </a:rPr>
              <a:t> = 4 </a:t>
            </a:r>
            <a:r>
              <a:rPr lang="en-US" altLang="en-US" sz="1400" i="1" dirty="0" err="1">
                <a:solidFill>
                  <a:schemeClr val="tx2"/>
                </a:solidFill>
                <a:latin typeface="Calibri" charset="0"/>
              </a:rPr>
              <a:t>x</a:t>
            </a:r>
            <a:r>
              <a:rPr lang="en-US" altLang="en-US" sz="1400" i="1" dirty="0">
                <a:solidFill>
                  <a:schemeClr val="tx2"/>
                </a:solidFill>
                <a:latin typeface="Calibri" charset="0"/>
              </a:rPr>
              <a:t> 2</a:t>
            </a:r>
            <a:r>
              <a:rPr lang="en-US" altLang="en-US" sz="1400" i="1" baseline="30000" dirty="0">
                <a:solidFill>
                  <a:schemeClr val="tx2"/>
                </a:solidFill>
                <a:latin typeface="Calibri" charset="0"/>
              </a:rPr>
              <a:t>3</a:t>
            </a:r>
          </a:p>
          <a:p>
            <a:pPr algn="ctr"/>
            <a:endParaRPr lang="en-US" altLang="en-US" sz="1400" i="1" baseline="30000" dirty="0">
              <a:solidFill>
                <a:schemeClr val="tx2"/>
              </a:solidFill>
              <a:latin typeface="Calibri" charset="0"/>
            </a:endParaRPr>
          </a:p>
          <a:p>
            <a:pPr algn="ctr"/>
            <a:r>
              <a:rPr lang="en-US" altLang="en-US" sz="1400" i="1" dirty="0">
                <a:solidFill>
                  <a:schemeClr val="tx2"/>
                </a:solidFill>
                <a:latin typeface="Calibri" charset="0"/>
              </a:rPr>
              <a:t>Divide by 2 ≈ right shift </a:t>
            </a:r>
          </a:p>
          <a:p>
            <a:pPr algn="ctr"/>
            <a:endParaRPr lang="en-US" altLang="en-US" sz="1400" i="1" baseline="30000" dirty="0">
              <a:solidFill>
                <a:schemeClr val="tx2"/>
              </a:solidFill>
              <a:latin typeface="Calibri"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9-26 at 8.47.33 AM.png"/>
          <p:cNvPicPr>
            <a:picLocks noGrp="1" noChangeAspect="1"/>
          </p:cNvPicPr>
          <p:nvPr>
            <p:ph idx="1"/>
          </p:nvPr>
        </p:nvPicPr>
        <p:blipFill>
          <a:blip r:embed="rId2"/>
          <a:stretch>
            <a:fillRect/>
          </a:stretch>
        </p:blipFill>
        <p:spPr>
          <a:xfrm>
            <a:off x="644769" y="1219200"/>
            <a:ext cx="7854462" cy="5105400"/>
          </a:xfrm>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a:latin typeface="Optima" charset="0"/>
                <a:ea typeface="ＭＳ Ｐゴシック" charset="-128"/>
                <a:cs typeface="Optima" charset="0"/>
              </a:rPr>
              <a:t>Processor Datapath and Control</a:t>
            </a:r>
          </a:p>
        </p:txBody>
      </p:sp>
      <p:sp>
        <p:nvSpPr>
          <p:cNvPr id="22530" name="Content Placeholder 2"/>
          <p:cNvSpPr>
            <a:spLocks noGrp="1"/>
          </p:cNvSpPr>
          <p:nvPr>
            <p:ph idx="1"/>
          </p:nvPr>
        </p:nvSpPr>
        <p:spPr/>
        <p:txBody>
          <a:bodyPr/>
          <a:lstStyle/>
          <a:p>
            <a:pPr eaLnBrk="1" hangingPunct="1"/>
            <a:r>
              <a:rPr lang="en-US" altLang="en-US" sz="2400" dirty="0" err="1">
                <a:latin typeface="Optima" charset="0"/>
                <a:ea typeface="ＭＳ Ｐゴシック" charset="-128"/>
                <a:cs typeface="Optima" charset="0"/>
              </a:rPr>
              <a:t>Datapath</a:t>
            </a:r>
            <a:r>
              <a:rPr lang="en-US" altLang="en-US" sz="2400" dirty="0">
                <a:latin typeface="Optima" charset="0"/>
                <a:ea typeface="ＭＳ Ｐゴシック" charset="-128"/>
                <a:cs typeface="Optima" charset="0"/>
              </a:rPr>
              <a:t> and Control combine to provide a processor implementation</a:t>
            </a:r>
          </a:p>
          <a:p>
            <a:pPr lvl="1" eaLnBrk="1" hangingPunct="1"/>
            <a:r>
              <a:rPr lang="en-US" altLang="en-US" sz="2000" dirty="0">
                <a:latin typeface="Optima" charset="0"/>
                <a:cs typeface="Optima" charset="0"/>
              </a:rPr>
              <a:t>elements are connected through wires</a:t>
            </a:r>
          </a:p>
          <a:p>
            <a:pPr lvl="1" eaLnBrk="1" hangingPunct="1"/>
            <a:r>
              <a:rPr lang="en-US" altLang="en-US" sz="2000" dirty="0">
                <a:latin typeface="Optima" charset="0"/>
                <a:cs typeface="Optima" charset="0"/>
              </a:rPr>
              <a:t>only means of communication</a:t>
            </a:r>
          </a:p>
          <a:p>
            <a:pPr lvl="1" eaLnBrk="1" hangingPunct="1"/>
            <a:r>
              <a:rPr lang="en-US" altLang="en-US" sz="2000" dirty="0">
                <a:latin typeface="Optima" charset="0"/>
                <a:cs typeface="Optima" charset="0"/>
              </a:rPr>
              <a:t>need to think in binary!</a:t>
            </a:r>
          </a:p>
          <a:p>
            <a:pPr eaLnBrk="1" hangingPunct="1">
              <a:buFont typeface="Times" charset="0"/>
              <a:buNone/>
            </a:pPr>
            <a:endParaRPr lang="en-US" altLang="en-US" sz="2400" dirty="0">
              <a:latin typeface="Optima" charset="0"/>
              <a:ea typeface="ＭＳ Ｐゴシック" charset="-128"/>
              <a:cs typeface="Optima" charset="0"/>
            </a:endParaRPr>
          </a:p>
          <a:p>
            <a:pPr eaLnBrk="1" hangingPunct="1"/>
            <a:r>
              <a:rPr lang="en-US" altLang="en-US" sz="2400" dirty="0">
                <a:latin typeface="Optima" charset="0"/>
                <a:ea typeface="ＭＳ Ｐゴシック" charset="-128"/>
                <a:cs typeface="Optima" charset="0"/>
              </a:rPr>
              <a:t>Each element in the </a:t>
            </a:r>
            <a:r>
              <a:rPr lang="en-US" altLang="en-US" sz="2400" dirty="0" err="1">
                <a:latin typeface="Optima" charset="0"/>
                <a:ea typeface="ＭＳ Ｐゴシック" charset="-128"/>
                <a:cs typeface="Optima" charset="0"/>
              </a:rPr>
              <a:t>datapath</a:t>
            </a:r>
            <a:r>
              <a:rPr lang="en-US" altLang="en-US" sz="2400" dirty="0">
                <a:latin typeface="Optima" charset="0"/>
                <a:ea typeface="ＭＳ Ｐゴシック" charset="-128"/>
                <a:cs typeface="Optima" charset="0"/>
              </a:rPr>
              <a:t> and the control unit has corresponding hardware</a:t>
            </a:r>
          </a:p>
          <a:p>
            <a:pPr lvl="1" eaLnBrk="1" hangingPunct="1"/>
            <a:r>
              <a:rPr lang="en-US" altLang="en-US" sz="2000" dirty="0">
                <a:latin typeface="Optima" charset="0"/>
                <a:cs typeface="Optima" charset="0"/>
              </a:rPr>
              <a:t>We will not use an HDL in this class</a:t>
            </a:r>
          </a:p>
          <a:p>
            <a:pPr lvl="2" eaLnBrk="1" hangingPunct="1"/>
            <a:r>
              <a:rPr lang="en-US" altLang="en-US" sz="1600" dirty="0" err="1">
                <a:latin typeface="Optima" charset="0"/>
                <a:cs typeface="Optima" charset="0"/>
              </a:rPr>
              <a:t>HDLs</a:t>
            </a:r>
            <a:r>
              <a:rPr lang="en-US" altLang="en-US" sz="1600" dirty="0">
                <a:latin typeface="Optima" charset="0"/>
                <a:cs typeface="Optima" charset="0"/>
              </a:rPr>
              <a:t> work best at a lower abstraction </a:t>
            </a:r>
            <a:r>
              <a:rPr lang="en-US" altLang="en-US" sz="1600" dirty="0" smtClean="0">
                <a:latin typeface="Optima" charset="0"/>
                <a:cs typeface="Optima" charset="0"/>
              </a:rPr>
              <a:t>level</a:t>
            </a:r>
          </a:p>
          <a:p>
            <a:pPr lvl="2" eaLnBrk="1" hangingPunct="1"/>
            <a:r>
              <a:rPr lang="en-US" altLang="en-US" sz="1600" dirty="0" smtClean="0">
                <a:latin typeface="Optima" charset="0"/>
                <a:cs typeface="Optima" charset="0"/>
              </a:rPr>
              <a:t>Hardware Descriptive Language - </a:t>
            </a:r>
            <a:r>
              <a:rPr lang="en-US" altLang="en-US" sz="1600" dirty="0" err="1" smtClean="0">
                <a:latin typeface="Optima" charset="0"/>
                <a:cs typeface="Optima" charset="0"/>
              </a:rPr>
              <a:t>Verilog</a:t>
            </a:r>
            <a:endParaRPr lang="en-US" altLang="en-US" sz="1600" dirty="0" smtClean="0">
              <a:latin typeface="Optima" charset="0"/>
              <a:cs typeface="Optima" charset="0"/>
            </a:endParaRPr>
          </a:p>
          <a:p>
            <a:pPr lvl="1" eaLnBrk="1" hangingPunct="1"/>
            <a:r>
              <a:rPr lang="en-US" altLang="en-US" sz="2000" dirty="0">
                <a:latin typeface="Optima" charset="0"/>
                <a:cs typeface="Optima" charset="0"/>
              </a:rPr>
              <a:t>We will use diagrams (like the one in the next slide) to understand the design and implementation </a:t>
            </a:r>
            <a:r>
              <a:rPr lang="en-US" altLang="en-US" sz="2000" dirty="0" smtClean="0">
                <a:latin typeface="Optima" charset="0"/>
                <a:cs typeface="Optima" charset="0"/>
              </a:rPr>
              <a:t>issues</a:t>
            </a:r>
          </a:p>
          <a:p>
            <a:pPr lvl="1" eaLnBrk="1" hangingPunct="1"/>
            <a:endParaRPr lang="en-US" altLang="en-US" sz="2000" dirty="0" smtClean="0">
              <a:latin typeface="Optima" charset="0"/>
              <a:cs typeface="Optima" charset="0"/>
            </a:endParaRPr>
          </a:p>
          <a:p>
            <a:pPr eaLnBrk="1" hangingPunct="1"/>
            <a:endParaRPr lang="en-US" altLang="en-US" sz="2400" dirty="0">
              <a:latin typeface="Optima" charset="0"/>
              <a:ea typeface="ＭＳ Ｐゴシック" charset="-128"/>
              <a:cs typeface="Optima" charset="0"/>
            </a:endParaRPr>
          </a:p>
          <a:p>
            <a:pPr eaLnBrk="1" hangingPunct="1"/>
            <a:endParaRPr lang="en-US" altLang="en-US" sz="2400" dirty="0">
              <a:latin typeface="Optima" charset="0"/>
              <a:ea typeface="ＭＳ Ｐゴシック" charset="-128"/>
              <a:cs typeface="Optima" charset="0"/>
            </a:endParaRPr>
          </a:p>
          <a:p>
            <a:pPr eaLnBrk="1" hangingPunct="1"/>
            <a:endParaRPr lang="en-US" altLang="en-US" dirty="0">
              <a:latin typeface="Optima" charset="0"/>
              <a:ea typeface="ＭＳ Ｐゴシック" charset="-128"/>
              <a:cs typeface="Optima"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en-US" dirty="0">
                <a:latin typeface="Optima" charset="0"/>
                <a:ea typeface="ＭＳ Ｐゴシック" charset="-128"/>
                <a:cs typeface="Optima" charset="0"/>
              </a:rPr>
              <a:t>Instruction </a:t>
            </a:r>
            <a:r>
              <a:rPr lang="en-US" altLang="en-US" dirty="0" smtClean="0">
                <a:latin typeface="Optima" charset="0"/>
                <a:ea typeface="ＭＳ Ｐゴシック" charset="-128"/>
                <a:cs typeface="Optima" charset="0"/>
              </a:rPr>
              <a:t>Fetch</a:t>
            </a:r>
            <a:endParaRPr lang="en-AU" altLang="en-US" dirty="0">
              <a:latin typeface="Optima" charset="0"/>
              <a:ea typeface="ＭＳ Ｐゴシック" charset="-128"/>
              <a:cs typeface="Optima" charset="0"/>
            </a:endParaRPr>
          </a:p>
        </p:txBody>
      </p:sp>
      <p:sp>
        <p:nvSpPr>
          <p:cNvPr id="6" name="TextBox 5"/>
          <p:cNvSpPr txBox="1">
            <a:spLocks noChangeArrowheads="1"/>
          </p:cNvSpPr>
          <p:nvPr/>
        </p:nvSpPr>
        <p:spPr bwMode="auto">
          <a:xfrm>
            <a:off x="6629400" y="5175250"/>
            <a:ext cx="2209800" cy="1384300"/>
          </a:xfrm>
          <a:prstGeom prst="rect">
            <a:avLst/>
          </a:prstGeom>
          <a:solidFill>
            <a:srgbClr val="B3D1F0"/>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eaLnBrk="1" hangingPunct="1">
              <a:spcBef>
                <a:spcPct val="0"/>
              </a:spcBef>
              <a:buClrTx/>
              <a:buFontTx/>
              <a:buNone/>
            </a:pPr>
            <a:r>
              <a:rPr lang="en-US" altLang="en-US" sz="1400" i="1">
                <a:solidFill>
                  <a:schemeClr val="tx2"/>
                </a:solidFill>
                <a:latin typeface="Calibri" charset="0"/>
              </a:rPr>
              <a:t>Can send instruction address and compute next instruction in parallel</a:t>
            </a:r>
          </a:p>
          <a:p>
            <a:pPr algn="ctr" eaLnBrk="1" hangingPunct="1">
              <a:spcBef>
                <a:spcPct val="0"/>
              </a:spcBef>
              <a:buClrTx/>
              <a:buFontTx/>
              <a:buNone/>
            </a:pPr>
            <a:endParaRPr lang="en-US" altLang="en-US" sz="1400" i="1">
              <a:solidFill>
                <a:schemeClr val="tx2"/>
              </a:solidFill>
              <a:latin typeface="Calibri" charset="0"/>
            </a:endParaRPr>
          </a:p>
          <a:p>
            <a:pPr algn="ctr" eaLnBrk="1" hangingPunct="1">
              <a:spcBef>
                <a:spcPct val="0"/>
              </a:spcBef>
              <a:buClrTx/>
              <a:buFontTx/>
              <a:buNone/>
            </a:pPr>
            <a:r>
              <a:rPr lang="en-US" altLang="en-US" sz="1400" i="1">
                <a:solidFill>
                  <a:schemeClr val="tx2"/>
                </a:solidFill>
                <a:latin typeface="Calibri" charset="0"/>
              </a:rPr>
              <a:t>Specialized adder more efficient than regular ALU</a:t>
            </a:r>
          </a:p>
        </p:txBody>
      </p:sp>
      <p:sp>
        <p:nvSpPr>
          <p:cNvPr id="45062" name="Rectangle 7"/>
          <p:cNvSpPr>
            <a:spLocks noChangeArrowheads="1"/>
          </p:cNvSpPr>
          <p:nvPr/>
        </p:nvSpPr>
        <p:spPr bwMode="auto">
          <a:xfrm>
            <a:off x="6553200" y="2462213"/>
            <a:ext cx="1143000" cy="966787"/>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a:spcBef>
                <a:spcPct val="0"/>
              </a:spcBef>
              <a:buClrTx/>
              <a:buFontTx/>
              <a:buNone/>
            </a:pPr>
            <a:r>
              <a:rPr lang="en-US" altLang="en-US" sz="1400" i="1">
                <a:solidFill>
                  <a:srgbClr val="1822CD"/>
                </a:solidFill>
                <a:latin typeface="Calibri" charset="0"/>
              </a:rPr>
              <a:t>Increment by 4 for next instruction</a:t>
            </a:r>
            <a:endParaRPr lang="en-US" altLang="en-US" sz="1400" i="1" baseline="30000">
              <a:solidFill>
                <a:srgbClr val="1822CD"/>
              </a:solidFill>
              <a:latin typeface="Calibri" charset="0"/>
            </a:endParaRPr>
          </a:p>
        </p:txBody>
      </p:sp>
      <p:cxnSp>
        <p:nvCxnSpPr>
          <p:cNvPr id="16" name="Straight Arrow Connector 9"/>
          <p:cNvCxnSpPr>
            <a:cxnSpLocks noChangeShapeType="1"/>
          </p:cNvCxnSpPr>
          <p:nvPr/>
        </p:nvCxnSpPr>
        <p:spPr bwMode="auto">
          <a:xfrm>
            <a:off x="2743200" y="4497388"/>
            <a:ext cx="1450975" cy="1587"/>
          </a:xfrm>
          <a:prstGeom prst="straightConnector1">
            <a:avLst/>
          </a:prstGeom>
          <a:noFill/>
          <a:ln w="22225">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sp>
        <p:nvSpPr>
          <p:cNvPr id="17" name="TextBox 10"/>
          <p:cNvSpPr txBox="1">
            <a:spLocks noChangeArrowheads="1"/>
          </p:cNvSpPr>
          <p:nvPr/>
        </p:nvSpPr>
        <p:spPr bwMode="auto">
          <a:xfrm>
            <a:off x="3352800" y="3962400"/>
            <a:ext cx="768350" cy="4619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eaLnBrk="1" hangingPunct="1">
              <a:spcBef>
                <a:spcPct val="0"/>
              </a:spcBef>
              <a:buClrTx/>
              <a:buFontTx/>
              <a:buNone/>
            </a:pPr>
            <a:r>
              <a:rPr lang="en-US" altLang="en-US" sz="1200">
                <a:latin typeface="Lucida Grande" charset="0"/>
              </a:rPr>
              <a:t>read</a:t>
            </a:r>
          </a:p>
          <a:p>
            <a:pPr algn="ctr" eaLnBrk="1" hangingPunct="1">
              <a:spcBef>
                <a:spcPct val="0"/>
              </a:spcBef>
              <a:buClrTx/>
              <a:buFontTx/>
              <a:buNone/>
            </a:pPr>
            <a:r>
              <a:rPr lang="en-US" altLang="en-US" sz="1200">
                <a:latin typeface="Lucida Grande" charset="0"/>
              </a:rPr>
              <a:t>address</a:t>
            </a:r>
          </a:p>
        </p:txBody>
      </p:sp>
      <p:sp>
        <p:nvSpPr>
          <p:cNvPr id="18" name="Rectangle 17"/>
          <p:cNvSpPr>
            <a:spLocks noChangeArrowheads="1"/>
          </p:cNvSpPr>
          <p:nvPr/>
        </p:nvSpPr>
        <p:spPr bwMode="auto">
          <a:xfrm>
            <a:off x="2246313" y="3810000"/>
            <a:ext cx="496887" cy="1352550"/>
          </a:xfrm>
          <a:prstGeom prst="rect">
            <a:avLst/>
          </a:prstGeom>
          <a:noFill/>
          <a:ln w="222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defTabSz="914400">
              <a:spcBef>
                <a:spcPct val="0"/>
              </a:spcBef>
              <a:buClrTx/>
              <a:buFontTx/>
              <a:buNone/>
            </a:pPr>
            <a:r>
              <a:rPr lang="en-US" altLang="en-US" sz="1600" b="1"/>
              <a:t>PC</a:t>
            </a:r>
          </a:p>
        </p:txBody>
      </p:sp>
      <p:grpSp>
        <p:nvGrpSpPr>
          <p:cNvPr id="2" name="Group 25"/>
          <p:cNvGrpSpPr>
            <a:grpSpLocks/>
          </p:cNvGrpSpPr>
          <p:nvPr/>
        </p:nvGrpSpPr>
        <p:grpSpPr bwMode="auto">
          <a:xfrm>
            <a:off x="5597525" y="1439863"/>
            <a:ext cx="627063" cy="1608137"/>
            <a:chOff x="5597525" y="1222620"/>
            <a:chExt cx="627063" cy="1608137"/>
          </a:xfrm>
        </p:grpSpPr>
        <p:sp>
          <p:nvSpPr>
            <p:cNvPr id="19" name="Freeform 25"/>
            <p:cNvSpPr>
              <a:spLocks/>
            </p:cNvSpPr>
            <p:nvPr/>
          </p:nvSpPr>
          <p:spPr bwMode="auto">
            <a:xfrm>
              <a:off x="5597525" y="1222620"/>
              <a:ext cx="606425" cy="1608137"/>
            </a:xfrm>
            <a:custGeom>
              <a:avLst/>
              <a:gdLst>
                <a:gd name="T0" fmla="*/ 0 w 388"/>
                <a:gd name="T1" fmla="*/ 0 h 1099"/>
                <a:gd name="T2" fmla="*/ 0 w 388"/>
                <a:gd name="T3" fmla="*/ 2147483646 h 1099"/>
                <a:gd name="T4" fmla="*/ 2147483646 w 388"/>
                <a:gd name="T5" fmla="*/ 2147483646 h 1099"/>
                <a:gd name="T6" fmla="*/ 0 w 388"/>
                <a:gd name="T7" fmla="*/ 2147483646 h 1099"/>
                <a:gd name="T8" fmla="*/ 0 w 388"/>
                <a:gd name="T9" fmla="*/ 2147483646 h 1099"/>
                <a:gd name="T10" fmla="*/ 2147483646 w 388"/>
                <a:gd name="T11" fmla="*/ 2147483646 h 1099"/>
                <a:gd name="T12" fmla="*/ 2147483646 w 388"/>
                <a:gd name="T13" fmla="*/ 2147483646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 name="T24" fmla="*/ 0 w 388"/>
                <a:gd name="T25" fmla="*/ 0 h 1099"/>
                <a:gd name="T26" fmla="*/ 388 w 388"/>
                <a:gd name="T27" fmla="*/ 1099 h 10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8" h="1099">
                  <a:moveTo>
                    <a:pt x="0" y="0"/>
                  </a:moveTo>
                  <a:lnTo>
                    <a:pt x="0" y="427"/>
                  </a:lnTo>
                  <a:lnTo>
                    <a:pt x="111" y="553"/>
                  </a:lnTo>
                  <a:lnTo>
                    <a:pt x="0" y="671"/>
                  </a:lnTo>
                  <a:lnTo>
                    <a:pt x="0" y="1098"/>
                  </a:lnTo>
                  <a:lnTo>
                    <a:pt x="387" y="790"/>
                  </a:lnTo>
                  <a:lnTo>
                    <a:pt x="387" y="308"/>
                  </a:lnTo>
                  <a:lnTo>
                    <a:pt x="0" y="0"/>
                  </a:lnTo>
                </a:path>
              </a:pathLst>
            </a:custGeom>
            <a:solidFill>
              <a:srgbClr val="F6A09A"/>
            </a:solidFill>
            <a:ln>
              <a:noFill/>
            </a:ln>
            <a:effectLst>
              <a:outerShdw blurRad="40000" dist="20000" dir="5400000" rotWithShape="0">
                <a:srgbClr val="000000">
                  <a:alpha val="37999"/>
                </a:srgbClr>
              </a:outerShdw>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cap="flat" cmpd="sng">
                  <a:solidFill>
                    <a:srgbClr val="000000"/>
                  </a:solidFill>
                  <a:prstDash val="solid"/>
                  <a:round/>
                  <a:headEnd/>
                  <a:tailEnd/>
                </a14:hiddenLine>
              </a:ext>
            </a:extLst>
          </p:spPr>
          <p:txBody>
            <a:bodyPr/>
            <a:lstStyle/>
            <a:p>
              <a:pPr>
                <a:defRPr/>
              </a:pPr>
              <a:endParaRPr lang="en-US"/>
            </a:p>
          </p:txBody>
        </p:sp>
        <p:sp>
          <p:nvSpPr>
            <p:cNvPr id="38948" name="Rectangle 26"/>
            <p:cNvSpPr>
              <a:spLocks noChangeArrowheads="1"/>
            </p:cNvSpPr>
            <p:nvPr/>
          </p:nvSpPr>
          <p:spPr bwMode="auto">
            <a:xfrm>
              <a:off x="5791200" y="1903412"/>
              <a:ext cx="433388" cy="230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a:solidFill>
                    <a:srgbClr val="000000"/>
                  </a:solidFill>
                  <a:miter lim="800000"/>
                  <a:headEnd/>
                  <a:tailEnd/>
                </a14:hiddenLine>
              </a:ext>
            </a:extLst>
          </p:spPr>
          <p:txBody>
            <a:bodyPr wrap="none" lIns="19050" tIns="26988" rIns="19050" bIns="26988"/>
            <a:lstStyle>
              <a:lvl1pPr defTabSz="904875">
                <a:spcBef>
                  <a:spcPct val="20000"/>
                </a:spcBef>
                <a:buClr>
                  <a:schemeClr val="accent1"/>
                </a:buClr>
                <a:buFont typeface="Times" charset="0"/>
                <a:buChar char="•"/>
                <a:tabLst>
                  <a:tab pos="452438" algn="l"/>
                  <a:tab pos="904875" algn="l"/>
                  <a:tab pos="1357313" algn="l"/>
                </a:tabLst>
                <a:defRPr sz="2800">
                  <a:solidFill>
                    <a:schemeClr val="tx1"/>
                  </a:solidFill>
                  <a:latin typeface="Optima" charset="0"/>
                  <a:ea typeface="ＭＳ Ｐゴシック" charset="-128"/>
                  <a:cs typeface="Optima" charset="0"/>
                </a:defRPr>
              </a:lvl1pPr>
              <a:lvl2pPr marL="742950" indent="-285750" defTabSz="904875">
                <a:spcBef>
                  <a:spcPct val="20000"/>
                </a:spcBef>
                <a:buClr>
                  <a:schemeClr val="accent1"/>
                </a:buClr>
                <a:buFont typeface="Times" charset="0"/>
                <a:buChar char="•"/>
                <a:tabLst>
                  <a:tab pos="452438" algn="l"/>
                  <a:tab pos="904875" algn="l"/>
                  <a:tab pos="1357313" algn="l"/>
                </a:tabLst>
                <a:defRPr sz="2400">
                  <a:solidFill>
                    <a:schemeClr val="tx1"/>
                  </a:solidFill>
                  <a:latin typeface="Optima" charset="0"/>
                  <a:ea typeface="ＭＳ Ｐゴシック" charset="-128"/>
                  <a:cs typeface="Optima" charset="0"/>
                </a:defRPr>
              </a:lvl2pPr>
              <a:lvl3pPr marL="1143000" indent="-228600" defTabSz="904875">
                <a:spcBef>
                  <a:spcPct val="20000"/>
                </a:spcBef>
                <a:buClr>
                  <a:schemeClr val="accent1"/>
                </a:buClr>
                <a:buFont typeface="Times" charset="0"/>
                <a:buChar char="•"/>
                <a:tabLst>
                  <a:tab pos="452438" algn="l"/>
                  <a:tab pos="904875" algn="l"/>
                  <a:tab pos="1357313" algn="l"/>
                </a:tabLst>
                <a:defRPr sz="2000">
                  <a:solidFill>
                    <a:schemeClr val="tx1"/>
                  </a:solidFill>
                  <a:latin typeface="Optima" charset="0"/>
                  <a:ea typeface="ＭＳ Ｐゴシック" charset="-128"/>
                  <a:cs typeface="Optima" charset="0"/>
                </a:defRPr>
              </a:lvl3pPr>
              <a:lvl4pPr marL="1600200" indent="-228600" defTabSz="904875">
                <a:spcBef>
                  <a:spcPct val="20000"/>
                </a:spcBef>
                <a:buClr>
                  <a:schemeClr val="accent1"/>
                </a:buClr>
                <a:buFont typeface="Times" charset="0"/>
                <a:buChar char="•"/>
                <a:tabLst>
                  <a:tab pos="452438" algn="l"/>
                  <a:tab pos="904875" algn="l"/>
                  <a:tab pos="1357313" algn="l"/>
                </a:tabLst>
                <a:defRPr>
                  <a:solidFill>
                    <a:schemeClr val="tx1"/>
                  </a:solidFill>
                  <a:latin typeface="Optima" charset="0"/>
                  <a:ea typeface="ＭＳ Ｐゴシック" charset="-128"/>
                  <a:cs typeface="Optima" charset="0"/>
                </a:defRPr>
              </a:lvl4pPr>
              <a:lvl5pPr marL="2057400" indent="-228600" defTabSz="904875">
                <a:spcBef>
                  <a:spcPct val="20000"/>
                </a:spcBef>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5pPr>
              <a:lvl6pPr marL="25146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6pPr>
              <a:lvl7pPr marL="29718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7pPr>
              <a:lvl8pPr marL="34290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8pPr>
              <a:lvl9pPr marL="38862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9pPr>
            </a:lstStyle>
            <a:p>
              <a:pPr eaLnBrk="1" hangingPunct="1">
                <a:lnSpc>
                  <a:spcPts val="1600"/>
                </a:lnSpc>
                <a:spcBef>
                  <a:spcPct val="0"/>
                </a:spcBef>
                <a:buClrTx/>
                <a:buFontTx/>
                <a:buNone/>
              </a:pPr>
              <a:r>
                <a:rPr lang="en-US" altLang="en-US" sz="1200" b="1">
                  <a:solidFill>
                    <a:srgbClr val="000000"/>
                  </a:solidFill>
                  <a:latin typeface="Calibri" charset="0"/>
                </a:rPr>
                <a:t>ADD</a:t>
              </a:r>
            </a:p>
          </p:txBody>
        </p:sp>
      </p:grpSp>
      <p:grpSp>
        <p:nvGrpSpPr>
          <p:cNvPr id="3" name="Group 50"/>
          <p:cNvGrpSpPr>
            <a:grpSpLocks/>
          </p:cNvGrpSpPr>
          <p:nvPr/>
        </p:nvGrpSpPr>
        <p:grpSpPr bwMode="auto">
          <a:xfrm>
            <a:off x="3206750" y="1809750"/>
            <a:ext cx="2390775" cy="2673350"/>
            <a:chOff x="3206748" y="1809196"/>
            <a:chExt cx="2390777" cy="2673286"/>
          </a:xfrm>
        </p:grpSpPr>
        <p:sp>
          <p:nvSpPr>
            <p:cNvPr id="38945" name="Line 14"/>
            <p:cNvSpPr>
              <a:spLocks noChangeShapeType="1"/>
            </p:cNvSpPr>
            <p:nvPr/>
          </p:nvSpPr>
          <p:spPr bwMode="auto">
            <a:xfrm>
              <a:off x="3206748" y="1817443"/>
              <a:ext cx="2390777" cy="0"/>
            </a:xfrm>
            <a:prstGeom prst="line">
              <a:avLst/>
            </a:prstGeom>
            <a:noFill/>
            <a:ln w="25400">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lstStyle/>
            <a:p>
              <a:endParaRPr lang="en-US"/>
            </a:p>
          </p:txBody>
        </p:sp>
        <p:sp>
          <p:nvSpPr>
            <p:cNvPr id="38946" name="Line 100"/>
            <p:cNvSpPr>
              <a:spLocks noChangeShapeType="1"/>
            </p:cNvSpPr>
            <p:nvPr/>
          </p:nvSpPr>
          <p:spPr bwMode="auto">
            <a:xfrm>
              <a:off x="3206748" y="1809196"/>
              <a:ext cx="0" cy="2673286"/>
            </a:xfrm>
            <a:prstGeom prst="line">
              <a:avLst/>
            </a:prstGeom>
            <a:noFill/>
            <a:ln w="28575">
              <a:solidFill>
                <a:schemeClr val="tx1"/>
              </a:solidFill>
              <a:round/>
              <a:headEnd/>
              <a:tailEnd type="oval"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lstStyle/>
            <a:p>
              <a:endParaRPr lang="en-US"/>
            </a:p>
          </p:txBody>
        </p:sp>
      </p:grpSp>
      <p:grpSp>
        <p:nvGrpSpPr>
          <p:cNvPr id="4" name="Group 65"/>
          <p:cNvGrpSpPr>
            <a:grpSpLocks/>
          </p:cNvGrpSpPr>
          <p:nvPr/>
        </p:nvGrpSpPr>
        <p:grpSpPr bwMode="auto">
          <a:xfrm>
            <a:off x="4752975" y="2714625"/>
            <a:ext cx="844550" cy="307975"/>
            <a:chOff x="4752204" y="2714990"/>
            <a:chExt cx="845321" cy="307777"/>
          </a:xfrm>
        </p:grpSpPr>
        <p:cxnSp>
          <p:nvCxnSpPr>
            <p:cNvPr id="38943" name="Straight Arrow Connector 5"/>
            <p:cNvCxnSpPr>
              <a:cxnSpLocks noChangeShapeType="1"/>
            </p:cNvCxnSpPr>
            <p:nvPr/>
          </p:nvCxnSpPr>
          <p:spPr bwMode="auto">
            <a:xfrm>
              <a:off x="4828404" y="2731843"/>
              <a:ext cx="769121" cy="1588"/>
            </a:xfrm>
            <a:prstGeom prst="straightConnector1">
              <a:avLst/>
            </a:prstGeom>
            <a:noFill/>
            <a:ln w="25400">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sp>
          <p:nvSpPr>
            <p:cNvPr id="38944" name="Rectangle 7"/>
            <p:cNvSpPr>
              <a:spLocks noChangeArrowheads="1"/>
            </p:cNvSpPr>
            <p:nvPr/>
          </p:nvSpPr>
          <p:spPr bwMode="auto">
            <a:xfrm>
              <a:off x="4752204" y="2714990"/>
              <a:ext cx="505596" cy="30777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a:spcBef>
                  <a:spcPct val="0"/>
                </a:spcBef>
                <a:buClrTx/>
                <a:buFontTx/>
                <a:buNone/>
              </a:pPr>
              <a:r>
                <a:rPr lang="en-US" altLang="en-US" sz="1400">
                  <a:solidFill>
                    <a:srgbClr val="000000"/>
                  </a:solidFill>
                  <a:latin typeface="Calibri" charset="0"/>
                </a:rPr>
                <a:t>4</a:t>
              </a:r>
              <a:endParaRPr lang="en-US" altLang="en-US" sz="1400" baseline="30000">
                <a:solidFill>
                  <a:srgbClr val="000000"/>
                </a:solidFill>
                <a:latin typeface="Calibri" charset="0"/>
              </a:endParaRPr>
            </a:p>
          </p:txBody>
        </p:sp>
      </p:grpSp>
      <p:grpSp>
        <p:nvGrpSpPr>
          <p:cNvPr id="5" name="Group 66"/>
          <p:cNvGrpSpPr>
            <a:grpSpLocks/>
          </p:cNvGrpSpPr>
          <p:nvPr/>
        </p:nvGrpSpPr>
        <p:grpSpPr bwMode="auto">
          <a:xfrm>
            <a:off x="6115938" y="3589338"/>
            <a:ext cx="2723263" cy="616320"/>
            <a:chOff x="6116503" y="3810000"/>
            <a:chExt cx="2721683" cy="616320"/>
          </a:xfrm>
        </p:grpSpPr>
        <p:sp>
          <p:nvSpPr>
            <p:cNvPr id="38938" name="TextBox 10"/>
            <p:cNvSpPr txBox="1">
              <a:spLocks noChangeArrowheads="1"/>
            </p:cNvSpPr>
            <p:nvPr/>
          </p:nvSpPr>
          <p:spPr bwMode="auto">
            <a:xfrm>
              <a:off x="7356624" y="4056988"/>
              <a:ext cx="1481562"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eaLnBrk="1" hangingPunct="1">
                <a:spcBef>
                  <a:spcPct val="0"/>
                </a:spcBef>
                <a:buClrTx/>
                <a:buFontTx/>
                <a:buNone/>
              </a:pPr>
              <a:r>
                <a:rPr lang="en-US" altLang="en-US" sz="1800" b="1" dirty="0">
                  <a:latin typeface="Lucida Grande" charset="0"/>
                </a:rPr>
                <a:t>instruction</a:t>
              </a:r>
            </a:p>
          </p:txBody>
        </p:sp>
        <p:grpSp>
          <p:nvGrpSpPr>
            <p:cNvPr id="7" name="Group 49"/>
            <p:cNvGrpSpPr>
              <a:grpSpLocks/>
            </p:cNvGrpSpPr>
            <p:nvPr/>
          </p:nvGrpSpPr>
          <p:grpSpPr bwMode="auto">
            <a:xfrm>
              <a:off x="6116503" y="3810000"/>
              <a:ext cx="893897" cy="533400"/>
              <a:chOff x="6116503" y="3810000"/>
              <a:chExt cx="893897" cy="533400"/>
            </a:xfrm>
          </p:grpSpPr>
          <p:cxnSp>
            <p:nvCxnSpPr>
              <p:cNvPr id="38940" name="Straight Arrow Connector 6"/>
              <p:cNvCxnSpPr>
                <a:cxnSpLocks noChangeShapeType="1"/>
              </p:cNvCxnSpPr>
              <p:nvPr/>
            </p:nvCxnSpPr>
            <p:spPr bwMode="auto">
              <a:xfrm>
                <a:off x="6116503" y="4240482"/>
                <a:ext cx="893897" cy="1172"/>
              </a:xfrm>
              <a:prstGeom prst="straightConnector1">
                <a:avLst/>
              </a:prstGeom>
              <a:noFill/>
              <a:ln w="25400">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cxnSp>
            <p:nvCxnSpPr>
              <p:cNvPr id="38941" name="Straight Connector 42"/>
              <p:cNvCxnSpPr>
                <a:cxnSpLocks noChangeShapeType="1"/>
              </p:cNvCxnSpPr>
              <p:nvPr/>
            </p:nvCxnSpPr>
            <p:spPr bwMode="auto">
              <a:xfrm rot="5400000" flipH="1" flipV="1">
                <a:off x="6438900" y="4152900"/>
                <a:ext cx="228600" cy="152400"/>
              </a:xfrm>
              <a:prstGeom prst="line">
                <a:avLst/>
              </a:prstGeom>
              <a:noFill/>
              <a:ln w="19050">
                <a:solidFill>
                  <a:schemeClr val="accent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sp>
            <p:nvSpPr>
              <p:cNvPr id="38942" name="Rectangle 7"/>
              <p:cNvSpPr>
                <a:spLocks noChangeArrowheads="1"/>
              </p:cNvSpPr>
              <p:nvPr/>
            </p:nvSpPr>
            <p:spPr bwMode="auto">
              <a:xfrm>
                <a:off x="6352404" y="3810000"/>
                <a:ext cx="505596" cy="2359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a:spcBef>
                    <a:spcPct val="0"/>
                  </a:spcBef>
                  <a:buClrTx/>
                  <a:buFontTx/>
                  <a:buNone/>
                </a:pPr>
                <a:endParaRPr lang="en-US" altLang="en-US" sz="1400" baseline="30000" dirty="0">
                  <a:solidFill>
                    <a:srgbClr val="000000"/>
                  </a:solidFill>
                  <a:latin typeface="Calibri" charset="0"/>
                </a:endParaRPr>
              </a:p>
            </p:txBody>
          </p:sp>
        </p:grpSp>
      </p:grpSp>
      <p:grpSp>
        <p:nvGrpSpPr>
          <p:cNvPr id="8" name="Group 64"/>
          <p:cNvGrpSpPr>
            <a:grpSpLocks/>
          </p:cNvGrpSpPr>
          <p:nvPr/>
        </p:nvGrpSpPr>
        <p:grpSpPr bwMode="auto">
          <a:xfrm>
            <a:off x="1752600" y="1287463"/>
            <a:ext cx="4756150" cy="3203575"/>
            <a:chOff x="1752600" y="1287153"/>
            <a:chExt cx="4756150" cy="3203576"/>
          </a:xfrm>
        </p:grpSpPr>
        <p:sp>
          <p:nvSpPr>
            <p:cNvPr id="38933" name="Line 28"/>
            <p:cNvSpPr>
              <a:spLocks noChangeShapeType="1"/>
            </p:cNvSpPr>
            <p:nvPr/>
          </p:nvSpPr>
          <p:spPr bwMode="auto">
            <a:xfrm>
              <a:off x="6508750" y="1295400"/>
              <a:ext cx="0" cy="990600"/>
            </a:xfrm>
            <a:prstGeom prst="line">
              <a:avLst/>
            </a:prstGeom>
            <a:noFill/>
            <a:ln w="2857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lstStyle/>
            <a:p>
              <a:endParaRPr lang="en-US"/>
            </a:p>
          </p:txBody>
        </p:sp>
        <p:sp>
          <p:nvSpPr>
            <p:cNvPr id="38934" name="Line 29"/>
            <p:cNvSpPr>
              <a:spLocks noChangeShapeType="1"/>
            </p:cNvSpPr>
            <p:nvPr/>
          </p:nvSpPr>
          <p:spPr bwMode="auto">
            <a:xfrm>
              <a:off x="6203950" y="2286000"/>
              <a:ext cx="304800" cy="0"/>
            </a:xfrm>
            <a:prstGeom prst="line">
              <a:avLst/>
            </a:prstGeom>
            <a:noFill/>
            <a:ln w="2857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lstStyle/>
            <a:p>
              <a:endParaRPr lang="en-US"/>
            </a:p>
          </p:txBody>
        </p:sp>
        <p:sp>
          <p:nvSpPr>
            <p:cNvPr id="38935" name="Line 35"/>
            <p:cNvSpPr>
              <a:spLocks noChangeShapeType="1"/>
            </p:cNvSpPr>
            <p:nvPr/>
          </p:nvSpPr>
          <p:spPr bwMode="auto">
            <a:xfrm flipV="1">
              <a:off x="1752600" y="1295400"/>
              <a:ext cx="4756150" cy="0"/>
            </a:xfrm>
            <a:prstGeom prst="line">
              <a:avLst/>
            </a:prstGeom>
            <a:noFill/>
            <a:ln w="25400">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lstStyle/>
            <a:p>
              <a:endParaRPr lang="en-US"/>
            </a:p>
          </p:txBody>
        </p:sp>
        <p:sp>
          <p:nvSpPr>
            <p:cNvPr id="38936" name="Line 36"/>
            <p:cNvSpPr>
              <a:spLocks noChangeShapeType="1"/>
            </p:cNvSpPr>
            <p:nvPr/>
          </p:nvSpPr>
          <p:spPr bwMode="auto">
            <a:xfrm flipH="1">
              <a:off x="1752600" y="1287153"/>
              <a:ext cx="0" cy="3203576"/>
            </a:xfrm>
            <a:prstGeom prst="line">
              <a:avLst/>
            </a:prstGeom>
            <a:noFill/>
            <a:ln w="2857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lstStyle/>
            <a:p>
              <a:endParaRPr lang="en-US"/>
            </a:p>
          </p:txBody>
        </p:sp>
        <p:cxnSp>
          <p:nvCxnSpPr>
            <p:cNvPr id="38937" name="Straight Arrow Connector 5"/>
            <p:cNvCxnSpPr>
              <a:cxnSpLocks noChangeShapeType="1"/>
              <a:endCxn id="18" idx="1"/>
            </p:cNvCxnSpPr>
            <p:nvPr/>
          </p:nvCxnSpPr>
          <p:spPr bwMode="auto">
            <a:xfrm flipV="1">
              <a:off x="1752600" y="4485608"/>
              <a:ext cx="493713" cy="0"/>
            </a:xfrm>
            <a:prstGeom prst="straightConnector1">
              <a:avLst/>
            </a:prstGeom>
            <a:noFill/>
            <a:ln w="25400">
              <a:solidFill>
                <a:schemeClr val="tx1"/>
              </a:solidFill>
              <a:round/>
              <a:headEnd/>
              <a:tailEnd type="arrow"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grpSp>
      <p:grpSp>
        <p:nvGrpSpPr>
          <p:cNvPr id="9" name="Group 69"/>
          <p:cNvGrpSpPr>
            <a:grpSpLocks/>
          </p:cNvGrpSpPr>
          <p:nvPr/>
        </p:nvGrpSpPr>
        <p:grpSpPr bwMode="auto">
          <a:xfrm>
            <a:off x="4194071" y="3810000"/>
            <a:ext cx="1994005" cy="1747488"/>
            <a:chOff x="4194094" y="3809333"/>
            <a:chExt cx="1994600" cy="1748153"/>
          </a:xfrm>
        </p:grpSpPr>
        <p:grpSp>
          <p:nvGrpSpPr>
            <p:cNvPr id="10" name="Group 48"/>
            <p:cNvGrpSpPr>
              <a:grpSpLocks/>
            </p:cNvGrpSpPr>
            <p:nvPr/>
          </p:nvGrpSpPr>
          <p:grpSpPr bwMode="auto">
            <a:xfrm>
              <a:off x="4194094" y="3809333"/>
              <a:ext cx="1922409" cy="1748153"/>
              <a:chOff x="4194094" y="4004945"/>
              <a:chExt cx="1922409" cy="1748153"/>
            </a:xfrm>
          </p:grpSpPr>
          <p:sp>
            <p:nvSpPr>
              <p:cNvPr id="38929" name="Rectangle 4"/>
              <p:cNvSpPr>
                <a:spLocks noChangeArrowheads="1"/>
              </p:cNvSpPr>
              <p:nvPr/>
            </p:nvSpPr>
            <p:spPr bwMode="auto">
              <a:xfrm>
                <a:off x="4194094" y="4004945"/>
                <a:ext cx="1922409" cy="1748153"/>
              </a:xfrm>
              <a:prstGeom prst="rect">
                <a:avLst/>
              </a:prstGeom>
              <a:noFill/>
              <a:ln w="22225">
                <a:solidFill>
                  <a:schemeClr val="tx1"/>
                </a:solidFill>
                <a:round/>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defTabSz="914400">
                  <a:spcBef>
                    <a:spcPct val="0"/>
                  </a:spcBef>
                  <a:buClrTx/>
                  <a:buFontTx/>
                  <a:buNone/>
                </a:pPr>
                <a:endParaRPr lang="en-US" altLang="en-US" sz="2400">
                  <a:latin typeface="Arial" charset="0"/>
                </a:endParaRPr>
              </a:p>
            </p:txBody>
          </p:sp>
          <p:sp>
            <p:nvSpPr>
              <p:cNvPr id="38930" name="TextBox 7"/>
              <p:cNvSpPr txBox="1">
                <a:spLocks noChangeArrowheads="1"/>
              </p:cNvSpPr>
              <p:nvPr/>
            </p:nvSpPr>
            <p:spPr bwMode="auto">
              <a:xfrm>
                <a:off x="5105400" y="4066401"/>
                <a:ext cx="914399" cy="2769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200">
                    <a:latin typeface="Lucida Grande" charset="0"/>
                  </a:rPr>
                  <a:t>read port</a:t>
                </a:r>
              </a:p>
            </p:txBody>
          </p:sp>
          <p:sp>
            <p:nvSpPr>
              <p:cNvPr id="38932" name="TextBox 11"/>
              <p:cNvSpPr txBox="1">
                <a:spLocks noChangeArrowheads="1"/>
              </p:cNvSpPr>
              <p:nvPr/>
            </p:nvSpPr>
            <p:spPr bwMode="auto">
              <a:xfrm>
                <a:off x="4648149" y="4495800"/>
                <a:ext cx="1042110" cy="738664"/>
              </a:xfrm>
              <a:prstGeom prst="rect">
                <a:avLst/>
              </a:prstGeom>
              <a:solidFill>
                <a:srgbClr val="FAFFB5"/>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eaLnBrk="1" hangingPunct="1">
                  <a:spcBef>
                    <a:spcPct val="0"/>
                  </a:spcBef>
                  <a:buClrTx/>
                  <a:buFontTx/>
                  <a:buNone/>
                </a:pPr>
                <a:r>
                  <a:rPr lang="en-US" altLang="en-US" sz="1400">
                    <a:latin typeface="Calibri" charset="0"/>
                  </a:rPr>
                  <a:t>Instruction</a:t>
                </a:r>
              </a:p>
              <a:p>
                <a:pPr algn="ctr" eaLnBrk="1" hangingPunct="1">
                  <a:spcBef>
                    <a:spcPct val="0"/>
                  </a:spcBef>
                  <a:buClrTx/>
                  <a:buFontTx/>
                  <a:buNone/>
                </a:pPr>
                <a:r>
                  <a:rPr lang="en-US" altLang="en-US" sz="1400">
                    <a:latin typeface="Calibri" charset="0"/>
                  </a:rPr>
                  <a:t>Memory</a:t>
                </a:r>
              </a:p>
              <a:p>
                <a:pPr algn="ctr" eaLnBrk="1" hangingPunct="1">
                  <a:spcBef>
                    <a:spcPct val="0"/>
                  </a:spcBef>
                  <a:buClrTx/>
                  <a:buFontTx/>
                  <a:buNone/>
                </a:pPr>
                <a:r>
                  <a:rPr lang="en-US" altLang="en-US" sz="1400">
                    <a:latin typeface="Calibri" charset="0"/>
                  </a:rPr>
                  <a:t>(L1 I-Cache)</a:t>
                </a:r>
              </a:p>
            </p:txBody>
          </p:sp>
        </p:grpSp>
        <p:sp>
          <p:nvSpPr>
            <p:cNvPr id="38928" name="TextBox 68"/>
            <p:cNvSpPr txBox="1">
              <a:spLocks noChangeArrowheads="1"/>
            </p:cNvSpPr>
            <p:nvPr/>
          </p:nvSpPr>
          <p:spPr bwMode="auto">
            <a:xfrm>
              <a:off x="5869226" y="3817580"/>
              <a:ext cx="319468" cy="36933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800">
                  <a:latin typeface="Arial" charset="0"/>
                </a:rPr>
                <a:t>&lt;</a:t>
              </a: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tLang="en-US">
                <a:latin typeface="Optima" charset="0"/>
                <a:ea typeface="ＭＳ Ｐゴシック" charset="-128"/>
                <a:cs typeface="Optima" charset="0"/>
              </a:rPr>
              <a:t>Instruction Execution</a:t>
            </a:r>
            <a:endParaRPr lang="en-AU" altLang="en-US">
              <a:latin typeface="Optima" charset="0"/>
              <a:ea typeface="ＭＳ Ｐゴシック" charset="-128"/>
              <a:cs typeface="Optima" charset="0"/>
            </a:endParaRPr>
          </a:p>
        </p:txBody>
      </p:sp>
      <p:sp>
        <p:nvSpPr>
          <p:cNvPr id="46083" name="Rectangle 3"/>
          <p:cNvSpPr>
            <a:spLocks noGrp="1" noChangeArrowheads="1"/>
          </p:cNvSpPr>
          <p:nvPr>
            <p:ph idx="1"/>
          </p:nvPr>
        </p:nvSpPr>
        <p:spPr>
          <a:xfrm>
            <a:off x="522288" y="1138238"/>
            <a:ext cx="8229600" cy="5105400"/>
          </a:xfrm>
        </p:spPr>
        <p:txBody>
          <a:bodyPr/>
          <a:lstStyle/>
          <a:p>
            <a:pPr eaLnBrk="1" hangingPunct="1"/>
            <a:r>
              <a:rPr lang="en-US" altLang="en-US" sz="2400" dirty="0">
                <a:latin typeface="Optima" charset="0"/>
                <a:ea typeface="ＭＳ Ｐゴシック" charset="-128"/>
                <a:cs typeface="Optima" charset="0"/>
              </a:rPr>
              <a:t>The tasks involved in instruction execution can be generalized as follows</a:t>
            </a:r>
          </a:p>
          <a:p>
            <a:pPr eaLnBrk="1" hangingPunct="1"/>
            <a:endParaRPr lang="en-US" altLang="en-US" sz="2400" dirty="0">
              <a:latin typeface="Optima" charset="0"/>
              <a:ea typeface="ＭＳ Ｐゴシック" charset="-128"/>
              <a:cs typeface="Optima" charset="0"/>
            </a:endParaRPr>
          </a:p>
          <a:p>
            <a:pPr lvl="1" eaLnBrk="1" hangingPunct="1"/>
            <a:r>
              <a:rPr lang="en-US" altLang="en-US" sz="2000" dirty="0">
                <a:latin typeface="Optima" charset="0"/>
                <a:cs typeface="Optima" charset="0"/>
              </a:rPr>
              <a:t>Fetch</a:t>
            </a:r>
          </a:p>
          <a:p>
            <a:pPr lvl="1" eaLnBrk="1" hangingPunct="1"/>
            <a:r>
              <a:rPr lang="en-US" altLang="en-US" sz="2000" dirty="0">
                <a:latin typeface="Optima" charset="0"/>
                <a:cs typeface="Optima" charset="0"/>
              </a:rPr>
              <a:t>Decode</a:t>
            </a:r>
            <a:endParaRPr lang="en-US" altLang="en-US" sz="2000" dirty="0">
              <a:latin typeface="Optima" charset="0"/>
              <a:cs typeface="Optima" charset="0"/>
              <a:sym typeface="Symbol" charset="2"/>
            </a:endParaRPr>
          </a:p>
          <a:p>
            <a:pPr lvl="1" eaLnBrk="1" hangingPunct="1"/>
            <a:r>
              <a:rPr lang="en-US" altLang="en-US" sz="2000" dirty="0">
                <a:latin typeface="Optima" charset="0"/>
                <a:cs typeface="Optima" charset="0"/>
                <a:sym typeface="Symbol" charset="2"/>
              </a:rPr>
              <a:t>Execute </a:t>
            </a:r>
          </a:p>
          <a:p>
            <a:pPr lvl="2" eaLnBrk="1" hangingPunct="1"/>
            <a:r>
              <a:rPr lang="en-US" altLang="en-US" sz="1600" dirty="0">
                <a:latin typeface="Optima" charset="0"/>
                <a:cs typeface="Optima" charset="0"/>
                <a:sym typeface="Symbol" charset="2"/>
              </a:rPr>
              <a:t>Depending on instruction class</a:t>
            </a:r>
          </a:p>
          <a:p>
            <a:pPr lvl="3" eaLnBrk="1" hangingPunct="1"/>
            <a:r>
              <a:rPr lang="en-US" altLang="en-US" sz="1600" dirty="0">
                <a:latin typeface="Optima" charset="0"/>
                <a:cs typeface="Optima" charset="0"/>
                <a:sym typeface="Symbol" charset="2"/>
              </a:rPr>
              <a:t>Use ALU to calculate</a:t>
            </a:r>
          </a:p>
          <a:p>
            <a:pPr lvl="4" eaLnBrk="1" hangingPunct="1"/>
            <a:r>
              <a:rPr lang="en-US" altLang="en-US" sz="1400" b="1" dirty="0">
                <a:latin typeface="Optima" charset="0"/>
                <a:cs typeface="Optima" charset="0"/>
                <a:sym typeface="Symbol" charset="2"/>
              </a:rPr>
              <a:t>Arithmetic result</a:t>
            </a:r>
          </a:p>
          <a:p>
            <a:pPr lvl="4" eaLnBrk="1" hangingPunct="1"/>
            <a:r>
              <a:rPr lang="en-US" altLang="en-US" sz="1400" b="1" dirty="0">
                <a:latin typeface="Optima" charset="0"/>
                <a:cs typeface="Optima" charset="0"/>
                <a:sym typeface="Symbol" charset="2"/>
              </a:rPr>
              <a:t>Memory address for load/store</a:t>
            </a:r>
          </a:p>
          <a:p>
            <a:pPr lvl="4" eaLnBrk="1" hangingPunct="1"/>
            <a:r>
              <a:rPr lang="en-US" altLang="en-US" sz="1400" b="1" dirty="0">
                <a:latin typeface="Optima" charset="0"/>
                <a:cs typeface="Optima" charset="0"/>
                <a:sym typeface="Symbol" charset="2"/>
              </a:rPr>
              <a:t>Branch target address</a:t>
            </a:r>
          </a:p>
          <a:p>
            <a:pPr lvl="3" eaLnBrk="1" hangingPunct="1"/>
            <a:r>
              <a:rPr lang="en-US" altLang="en-US" sz="1600" dirty="0">
                <a:latin typeface="Optima" charset="0"/>
                <a:cs typeface="Optima" charset="0"/>
                <a:sym typeface="Symbol" charset="2"/>
              </a:rPr>
              <a:t>Access data memory for load/store</a:t>
            </a:r>
          </a:p>
          <a:p>
            <a:pPr lvl="1" eaLnBrk="1" hangingPunct="1"/>
            <a:r>
              <a:rPr lang="en-US" altLang="en-US" sz="2000" dirty="0">
                <a:latin typeface="Optima" charset="0"/>
                <a:cs typeface="Optima" charset="0"/>
                <a:sym typeface="Symbol" charset="2"/>
              </a:rPr>
              <a:t>Fetch next …</a:t>
            </a:r>
          </a:p>
        </p:txBody>
      </p:sp>
      <p:sp>
        <p:nvSpPr>
          <p:cNvPr id="2" name="TextBox 1"/>
          <p:cNvSpPr txBox="1">
            <a:spLocks noChangeArrowheads="1"/>
          </p:cNvSpPr>
          <p:nvPr/>
        </p:nvSpPr>
        <p:spPr bwMode="auto">
          <a:xfrm>
            <a:off x="5943600" y="3505200"/>
            <a:ext cx="2808288" cy="369888"/>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eaLnBrk="1" hangingPunct="1">
              <a:spcBef>
                <a:spcPct val="0"/>
              </a:spcBef>
              <a:buClrTx/>
              <a:buFontTx/>
              <a:buNone/>
            </a:pPr>
            <a:r>
              <a:rPr lang="en-US" altLang="en-US" sz="1800" i="1">
                <a:solidFill>
                  <a:schemeClr val="tx2"/>
                </a:solidFill>
                <a:latin typeface="Calibri" charset="0"/>
              </a:rPr>
              <a:t>Fetch-Decode-Execute Loop</a:t>
            </a:r>
          </a:p>
        </p:txBody>
      </p:sp>
      <p:sp>
        <p:nvSpPr>
          <p:cNvPr id="35844" name="TextBox 5"/>
          <p:cNvSpPr txBox="1">
            <a:spLocks noChangeArrowheads="1"/>
          </p:cNvSpPr>
          <p:nvPr/>
        </p:nvSpPr>
        <p:spPr bwMode="auto">
          <a:xfrm>
            <a:off x="838200" y="5181600"/>
            <a:ext cx="338138" cy="369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38100">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800">
                <a:solidFill>
                  <a:srgbClr val="FFFFFF"/>
                </a:solidFill>
                <a:latin typeface="Arial" charset="0"/>
              </a:rPr>
              <a:t>A</a:t>
            </a:r>
          </a:p>
        </p:txBody>
      </p:sp>
      <p:sp>
        <p:nvSpPr>
          <p:cNvPr id="35845" name="TextBox 8"/>
          <p:cNvSpPr txBox="1">
            <a:spLocks noChangeArrowheads="1"/>
          </p:cNvSpPr>
          <p:nvPr/>
        </p:nvSpPr>
        <p:spPr bwMode="auto">
          <a:xfrm>
            <a:off x="838200" y="2438400"/>
            <a:ext cx="338138" cy="3698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38100">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800">
                <a:solidFill>
                  <a:srgbClr val="FFFFFF"/>
                </a:solidFill>
                <a:latin typeface="Arial" charset="0"/>
              </a:rPr>
              <a:t>A</a:t>
            </a:r>
          </a:p>
        </p:txBody>
      </p:sp>
      <p:cxnSp>
        <p:nvCxnSpPr>
          <p:cNvPr id="8" name="Curved Connector 7"/>
          <p:cNvCxnSpPr>
            <a:cxnSpLocks noChangeShapeType="1"/>
            <a:stCxn id="35844" idx="1"/>
            <a:endCxn id="35845" idx="1"/>
          </p:cNvCxnSpPr>
          <p:nvPr/>
        </p:nvCxnSpPr>
        <p:spPr bwMode="auto">
          <a:xfrm rot="10800000">
            <a:off x="838200" y="2622550"/>
            <a:ext cx="12700" cy="2743200"/>
          </a:xfrm>
          <a:prstGeom prst="curvedConnector3">
            <a:avLst>
              <a:gd name="adj1" fmla="val 5359551"/>
            </a:avLst>
          </a:prstGeom>
          <a:noFill/>
          <a:ln w="38100">
            <a:solidFill>
              <a:schemeClr val="tx1"/>
            </a:solidFill>
            <a:round/>
            <a:headEnd/>
            <a:tailEnd type="triangle" w="lg" len="lg"/>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Lst>
        </p:spPr>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Path for R and D instructions</a:t>
            </a:r>
            <a:endParaRPr lang="en-US" dirty="0"/>
          </a:p>
        </p:txBody>
      </p:sp>
      <p:pic>
        <p:nvPicPr>
          <p:cNvPr id="5" name="Content Placeholder 4" descr="Screen Shot 2018-09-18 at 8.31.25 PM.png"/>
          <p:cNvPicPr>
            <a:picLocks noGrp="1" noChangeAspect="1"/>
          </p:cNvPicPr>
          <p:nvPr>
            <p:ph idx="1"/>
          </p:nvPr>
        </p:nvPicPr>
        <p:blipFill>
          <a:blip r:embed="rId2"/>
          <a:stretch>
            <a:fillRect/>
          </a:stretch>
        </p:blipFill>
        <p:spPr>
          <a:xfrm>
            <a:off x="228600" y="1665307"/>
            <a:ext cx="8229600" cy="4213185"/>
          </a:xfrm>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for “MATH”</a:t>
            </a:r>
            <a:endParaRPr lang="en-US" dirty="0"/>
          </a:p>
        </p:txBody>
      </p:sp>
      <p:pic>
        <p:nvPicPr>
          <p:cNvPr id="5" name="Content Placeholder 4" descr="Screen Shot 2018-09-18 at 8.31.25 PM.png"/>
          <p:cNvPicPr>
            <a:picLocks noGrp="1" noChangeAspect="1"/>
          </p:cNvPicPr>
          <p:nvPr>
            <p:ph idx="1"/>
          </p:nvPr>
        </p:nvPicPr>
        <p:blipFill>
          <a:blip r:embed="rId2"/>
          <a:stretch>
            <a:fillRect/>
          </a:stretch>
        </p:blipFill>
        <p:spPr>
          <a:xfrm>
            <a:off x="228600" y="1665307"/>
            <a:ext cx="8229600" cy="4213185"/>
          </a:xfrm>
        </p:spPr>
      </p:pic>
      <p:sp>
        <p:nvSpPr>
          <p:cNvPr id="6" name="TextBox 5"/>
          <p:cNvSpPr txBox="1"/>
          <p:nvPr/>
        </p:nvSpPr>
        <p:spPr>
          <a:xfrm>
            <a:off x="4343400" y="2362200"/>
            <a:ext cx="304800" cy="381000"/>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9" name="TextBox 8"/>
          <p:cNvSpPr txBox="1"/>
          <p:nvPr/>
        </p:nvSpPr>
        <p:spPr>
          <a:xfrm>
            <a:off x="2895600" y="3962400"/>
            <a:ext cx="228600"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10" name="TextBox 9"/>
          <p:cNvSpPr txBox="1"/>
          <p:nvPr/>
        </p:nvSpPr>
        <p:spPr>
          <a:xfrm>
            <a:off x="6781800" y="1981200"/>
            <a:ext cx="304800" cy="381000"/>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11" name="TextBox 10"/>
          <p:cNvSpPr txBox="1"/>
          <p:nvPr/>
        </p:nvSpPr>
        <p:spPr>
          <a:xfrm>
            <a:off x="6781800" y="4533900"/>
            <a:ext cx="304800" cy="381000"/>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12" name="TextBox 11"/>
          <p:cNvSpPr txBox="1"/>
          <p:nvPr/>
        </p:nvSpPr>
        <p:spPr>
          <a:xfrm>
            <a:off x="7772400" y="2133600"/>
            <a:ext cx="304800" cy="381000"/>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for LD</a:t>
            </a:r>
            <a:endParaRPr lang="en-US" dirty="0"/>
          </a:p>
        </p:txBody>
      </p:sp>
      <p:pic>
        <p:nvPicPr>
          <p:cNvPr id="5" name="Content Placeholder 4" descr="Screen Shot 2018-09-18 at 8.31.25 PM.png"/>
          <p:cNvPicPr>
            <a:picLocks noGrp="1" noChangeAspect="1"/>
          </p:cNvPicPr>
          <p:nvPr>
            <p:ph idx="1"/>
          </p:nvPr>
        </p:nvPicPr>
        <p:blipFill>
          <a:blip r:embed="rId2"/>
          <a:stretch>
            <a:fillRect/>
          </a:stretch>
        </p:blipFill>
        <p:spPr>
          <a:xfrm>
            <a:off x="228600" y="1665307"/>
            <a:ext cx="8229600" cy="4213185"/>
          </a:xfrm>
        </p:spPr>
      </p:pic>
      <p:sp>
        <p:nvSpPr>
          <p:cNvPr id="6" name="TextBox 5"/>
          <p:cNvSpPr txBox="1"/>
          <p:nvPr/>
        </p:nvSpPr>
        <p:spPr>
          <a:xfrm>
            <a:off x="4343400" y="2362200"/>
            <a:ext cx="304800" cy="381000"/>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9" name="TextBox 8"/>
          <p:cNvSpPr txBox="1"/>
          <p:nvPr/>
        </p:nvSpPr>
        <p:spPr>
          <a:xfrm>
            <a:off x="2895600" y="3962400"/>
            <a:ext cx="228600"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10" name="TextBox 9"/>
          <p:cNvSpPr txBox="1"/>
          <p:nvPr/>
        </p:nvSpPr>
        <p:spPr>
          <a:xfrm>
            <a:off x="6781800" y="1981200"/>
            <a:ext cx="304800" cy="381000"/>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11" name="TextBox 10"/>
          <p:cNvSpPr txBox="1"/>
          <p:nvPr/>
        </p:nvSpPr>
        <p:spPr>
          <a:xfrm>
            <a:off x="6781800" y="4533900"/>
            <a:ext cx="304800" cy="381000"/>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12" name="TextBox 11"/>
          <p:cNvSpPr txBox="1"/>
          <p:nvPr/>
        </p:nvSpPr>
        <p:spPr>
          <a:xfrm>
            <a:off x="7772400" y="2133600"/>
            <a:ext cx="304800" cy="381000"/>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for ST</a:t>
            </a:r>
            <a:endParaRPr lang="en-US" dirty="0"/>
          </a:p>
        </p:txBody>
      </p:sp>
      <p:pic>
        <p:nvPicPr>
          <p:cNvPr id="5" name="Content Placeholder 4" descr="Screen Shot 2018-09-18 at 8.31.25 PM.png"/>
          <p:cNvPicPr>
            <a:picLocks noGrp="1" noChangeAspect="1"/>
          </p:cNvPicPr>
          <p:nvPr>
            <p:ph idx="1"/>
          </p:nvPr>
        </p:nvPicPr>
        <p:blipFill>
          <a:blip r:embed="rId2"/>
          <a:stretch>
            <a:fillRect/>
          </a:stretch>
        </p:blipFill>
        <p:spPr>
          <a:xfrm>
            <a:off x="228600" y="1665307"/>
            <a:ext cx="8229600" cy="4213185"/>
          </a:xfrm>
        </p:spPr>
      </p:pic>
      <p:sp>
        <p:nvSpPr>
          <p:cNvPr id="6" name="TextBox 5"/>
          <p:cNvSpPr txBox="1"/>
          <p:nvPr/>
        </p:nvSpPr>
        <p:spPr>
          <a:xfrm>
            <a:off x="4343400" y="2362200"/>
            <a:ext cx="304800" cy="381000"/>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9" name="TextBox 8"/>
          <p:cNvSpPr txBox="1"/>
          <p:nvPr/>
        </p:nvSpPr>
        <p:spPr>
          <a:xfrm>
            <a:off x="2895600" y="3962400"/>
            <a:ext cx="228600"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10" name="TextBox 9"/>
          <p:cNvSpPr txBox="1"/>
          <p:nvPr/>
        </p:nvSpPr>
        <p:spPr>
          <a:xfrm>
            <a:off x="6781800" y="1981200"/>
            <a:ext cx="304800" cy="381000"/>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11" name="TextBox 10"/>
          <p:cNvSpPr txBox="1"/>
          <p:nvPr/>
        </p:nvSpPr>
        <p:spPr>
          <a:xfrm>
            <a:off x="6781800" y="4533900"/>
            <a:ext cx="304800" cy="381000"/>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12" name="TextBox 11"/>
          <p:cNvSpPr txBox="1"/>
          <p:nvPr/>
        </p:nvSpPr>
        <p:spPr>
          <a:xfrm>
            <a:off x="7772400" y="2133600"/>
            <a:ext cx="304800" cy="381000"/>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tLang="en-US" dirty="0" smtClean="0">
                <a:latin typeface="Optima" charset="0"/>
                <a:ea typeface="ＭＳ Ｐゴシック" charset="-128"/>
                <a:cs typeface="Optima" charset="0"/>
              </a:rPr>
              <a:t>Conditional Branch </a:t>
            </a:r>
            <a:r>
              <a:rPr lang="en-US" altLang="en-US" dirty="0">
                <a:latin typeface="Optima" charset="0"/>
                <a:ea typeface="ＭＳ Ｐゴシック" charset="-128"/>
                <a:cs typeface="Optima" charset="0"/>
              </a:rPr>
              <a:t>Instructions</a:t>
            </a:r>
            <a:endParaRPr lang="en-AU" altLang="en-US" dirty="0">
              <a:latin typeface="Optima" charset="0"/>
              <a:ea typeface="ＭＳ Ｐゴシック" charset="-128"/>
              <a:cs typeface="Optima" charset="0"/>
            </a:endParaRPr>
          </a:p>
        </p:txBody>
      </p:sp>
      <p:sp>
        <p:nvSpPr>
          <p:cNvPr id="54274" name="Rectangle 3"/>
          <p:cNvSpPr>
            <a:spLocks noGrp="1" noChangeArrowheads="1"/>
          </p:cNvSpPr>
          <p:nvPr>
            <p:ph idx="1"/>
          </p:nvPr>
        </p:nvSpPr>
        <p:spPr>
          <a:xfrm>
            <a:off x="381000" y="1219200"/>
            <a:ext cx="8229600" cy="5105400"/>
          </a:xfrm>
        </p:spPr>
        <p:txBody>
          <a:bodyPr/>
          <a:lstStyle/>
          <a:p>
            <a:pPr eaLnBrk="1" hangingPunct="1">
              <a:buFont typeface="Times" charset="0"/>
              <a:buNone/>
            </a:pPr>
            <a:endParaRPr lang="en-US" altLang="en-US" sz="2400" dirty="0">
              <a:latin typeface="Optima" charset="0"/>
              <a:ea typeface="ＭＳ Ｐゴシック" charset="-128"/>
              <a:cs typeface="Optima" charset="0"/>
            </a:endParaRPr>
          </a:p>
          <a:p>
            <a:pPr eaLnBrk="1" hangingPunct="1">
              <a:buFont typeface="Lucida Grande" charset="0"/>
              <a:buAutoNum type="arabicPeriod"/>
            </a:pPr>
            <a:r>
              <a:rPr lang="en-US" altLang="en-US" sz="1800" dirty="0">
                <a:latin typeface="Optima" charset="0"/>
                <a:ea typeface="ＭＳ Ｐゴシック" charset="-128"/>
                <a:cs typeface="Optima" charset="0"/>
              </a:rPr>
              <a:t>Read register </a:t>
            </a:r>
            <a:r>
              <a:rPr lang="en-US" altLang="en-US" sz="1800" dirty="0" smtClean="0">
                <a:latin typeface="Optima" charset="0"/>
                <a:ea typeface="ＭＳ Ｐゴシック" charset="-128"/>
                <a:cs typeface="Optima" charset="0"/>
              </a:rPr>
              <a:t>operand</a:t>
            </a:r>
          </a:p>
          <a:p>
            <a:pPr eaLnBrk="1" hangingPunct="1">
              <a:buFont typeface="Lucida Grande" charset="0"/>
              <a:buAutoNum type="arabicPeriod"/>
            </a:pPr>
            <a:r>
              <a:rPr lang="en-US" altLang="en-US" sz="1800" dirty="0">
                <a:latin typeface="Optima" charset="0"/>
                <a:ea typeface="ＭＳ Ｐゴシック" charset="-128"/>
                <a:cs typeface="Optima" charset="0"/>
              </a:rPr>
              <a:t>Compare </a:t>
            </a:r>
            <a:r>
              <a:rPr lang="en-US" altLang="en-US" sz="1800" dirty="0" smtClean="0">
                <a:latin typeface="Optima" charset="0"/>
                <a:ea typeface="ＭＳ Ｐゴシック" charset="-128"/>
                <a:cs typeface="Optima" charset="0"/>
              </a:rPr>
              <a:t>operand to condition</a:t>
            </a:r>
          </a:p>
          <a:p>
            <a:pPr eaLnBrk="1" hangingPunct="1">
              <a:buFont typeface="Lucida Grande" charset="0"/>
              <a:buAutoNum type="arabicPeriod"/>
            </a:pPr>
            <a:r>
              <a:rPr lang="en-US" altLang="en-US" sz="1800" dirty="0" smtClean="0">
                <a:latin typeface="Optima" charset="0"/>
                <a:ea typeface="ＭＳ Ｐゴシック" charset="-128"/>
                <a:cs typeface="Optima" charset="0"/>
              </a:rPr>
              <a:t>Calculate </a:t>
            </a:r>
            <a:r>
              <a:rPr lang="en-US" altLang="en-US" sz="1800" dirty="0">
                <a:latin typeface="Optima" charset="0"/>
                <a:ea typeface="ＭＳ Ｐゴシック" charset="-128"/>
                <a:cs typeface="Optima" charset="0"/>
              </a:rPr>
              <a:t>target address</a:t>
            </a:r>
          </a:p>
          <a:p>
            <a:pPr marL="914400" lvl="1" indent="-346075" eaLnBrk="1" hangingPunct="1">
              <a:buFont typeface="Lucida Grande" charset="0"/>
              <a:buAutoNum type="arabicPeriod"/>
            </a:pPr>
            <a:r>
              <a:rPr lang="en-US" altLang="en-US" sz="1600" dirty="0">
                <a:latin typeface="Optima" charset="0"/>
                <a:cs typeface="Optima" charset="0"/>
              </a:rPr>
              <a:t>Sign-</a:t>
            </a:r>
            <a:r>
              <a:rPr lang="en-US" altLang="en-US" sz="1600" dirty="0" smtClean="0">
                <a:latin typeface="Optima" charset="0"/>
                <a:cs typeface="Optima" charset="0"/>
              </a:rPr>
              <a:t>extend offset</a:t>
            </a:r>
          </a:p>
          <a:p>
            <a:pPr marL="914400" lvl="1" indent="-346075" eaLnBrk="1" hangingPunct="1">
              <a:buFont typeface="Lucida Grande" charset="0"/>
              <a:buAutoNum type="arabicPeriod"/>
            </a:pPr>
            <a:r>
              <a:rPr lang="en-US" altLang="en-US" sz="1600" dirty="0" smtClean="0">
                <a:latin typeface="Optima" charset="0"/>
                <a:cs typeface="Optima" charset="0"/>
              </a:rPr>
              <a:t>Shift offset left 2</a:t>
            </a:r>
          </a:p>
          <a:p>
            <a:pPr marL="914400" lvl="1" indent="-346075" eaLnBrk="1" hangingPunct="1">
              <a:buFont typeface="Lucida Grande" charset="0"/>
              <a:buAutoNum type="arabicPeriod"/>
            </a:pPr>
            <a:r>
              <a:rPr lang="en-US" altLang="en-US" sz="1600" dirty="0" smtClean="0">
                <a:latin typeface="Optima" charset="0"/>
                <a:cs typeface="Optima" charset="0"/>
              </a:rPr>
              <a:t>Add </a:t>
            </a:r>
            <a:r>
              <a:rPr lang="en-US" altLang="en-US" sz="1600" dirty="0">
                <a:latin typeface="Optima" charset="0"/>
                <a:cs typeface="Optima" charset="0"/>
              </a:rPr>
              <a:t>to PC +</a:t>
            </a:r>
            <a:r>
              <a:rPr lang="en-US" altLang="en-US" sz="1600" dirty="0" smtClean="0">
                <a:latin typeface="Optima" charset="0"/>
                <a:cs typeface="Optima" charset="0"/>
              </a:rPr>
              <a:t> 4</a:t>
            </a:r>
            <a:endParaRPr lang="en-US" altLang="en-US" sz="1600" dirty="0">
              <a:latin typeface="Optima" charset="0"/>
              <a:cs typeface="Optima" charset="0"/>
            </a:endParaRPr>
          </a:p>
        </p:txBody>
      </p:sp>
      <p:grpSp>
        <p:nvGrpSpPr>
          <p:cNvPr id="2" name="Group 3"/>
          <p:cNvGrpSpPr>
            <a:grpSpLocks/>
          </p:cNvGrpSpPr>
          <p:nvPr/>
        </p:nvGrpSpPr>
        <p:grpSpPr bwMode="auto">
          <a:xfrm>
            <a:off x="1447800" y="1219200"/>
            <a:ext cx="2743200" cy="381000"/>
            <a:chOff x="914400" y="1219200"/>
            <a:chExt cx="2743200" cy="381000"/>
          </a:xfrm>
        </p:grpSpPr>
        <p:sp>
          <p:nvSpPr>
            <p:cNvPr id="54294" name="Rectangle 4"/>
            <p:cNvSpPr>
              <a:spLocks noChangeArrowheads="1"/>
            </p:cNvSpPr>
            <p:nvPr/>
          </p:nvSpPr>
          <p:spPr bwMode="auto">
            <a:xfrm>
              <a:off x="914400" y="1219200"/>
              <a:ext cx="685800" cy="381000"/>
            </a:xfrm>
            <a:prstGeom prst="rect">
              <a:avLst/>
            </a:prstGeom>
            <a:solidFill>
              <a:srgbClr val="FFFC8B"/>
            </a:solidFill>
            <a:ln w="9525">
              <a:solidFill>
                <a:schemeClr val="tx1"/>
              </a:solidFill>
              <a:round/>
              <a:headEnd/>
              <a:tailEnd/>
            </a:ln>
          </p:spPr>
          <p:txBody>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defTabSz="914400">
                <a:spcBef>
                  <a:spcPct val="0"/>
                </a:spcBef>
                <a:buClrTx/>
                <a:buFontTx/>
                <a:buNone/>
              </a:pPr>
              <a:r>
                <a:rPr lang="en-US" altLang="en-US" sz="1600" dirty="0" err="1"/>
                <a:t>oper</a:t>
              </a:r>
              <a:endParaRPr lang="en-US" altLang="en-US" sz="1600" dirty="0"/>
            </a:p>
          </p:txBody>
        </p:sp>
        <p:sp>
          <p:nvSpPr>
            <p:cNvPr id="54295" name="Rectangle 5"/>
            <p:cNvSpPr>
              <a:spLocks noChangeArrowheads="1"/>
            </p:cNvSpPr>
            <p:nvPr/>
          </p:nvSpPr>
          <p:spPr bwMode="auto">
            <a:xfrm>
              <a:off x="1600200" y="1219200"/>
              <a:ext cx="2057400" cy="381000"/>
            </a:xfrm>
            <a:prstGeom prst="rect">
              <a:avLst/>
            </a:prstGeom>
            <a:solidFill>
              <a:schemeClr val="bg1"/>
            </a:solidFill>
            <a:ln w="9525">
              <a:solidFill>
                <a:schemeClr val="tx1"/>
              </a:solidFill>
              <a:round/>
              <a:headEnd/>
              <a:tailEnd/>
            </a:ln>
          </p:spPr>
          <p:txBody>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defTabSz="914400">
                <a:spcBef>
                  <a:spcPct val="0"/>
                </a:spcBef>
                <a:buClrTx/>
                <a:buFontTx/>
                <a:buNone/>
              </a:pPr>
              <a:r>
                <a:rPr lang="en-US" altLang="en-US" sz="1600" dirty="0" smtClean="0"/>
                <a:t>offset in words</a:t>
              </a:r>
              <a:endParaRPr lang="en-US" altLang="en-US" sz="1600" dirty="0"/>
            </a:p>
          </p:txBody>
        </p:sp>
      </p:grpSp>
      <p:sp>
        <p:nvSpPr>
          <p:cNvPr id="54276" name="TextBox 8"/>
          <p:cNvSpPr txBox="1">
            <a:spLocks noChangeArrowheads="1"/>
          </p:cNvSpPr>
          <p:nvPr/>
        </p:nvSpPr>
        <p:spPr bwMode="auto">
          <a:xfrm>
            <a:off x="5943600" y="1219200"/>
            <a:ext cx="1364670" cy="3693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800" dirty="0" smtClean="0"/>
              <a:t>CBZ, CBNZ</a:t>
            </a:r>
            <a:endParaRPr lang="en-US" altLang="en-US" sz="1800" dirty="0"/>
          </a:p>
        </p:txBody>
      </p:sp>
      <p:grpSp>
        <p:nvGrpSpPr>
          <p:cNvPr id="3" name="Group 9"/>
          <p:cNvGrpSpPr>
            <a:grpSpLocks/>
          </p:cNvGrpSpPr>
          <p:nvPr/>
        </p:nvGrpSpPr>
        <p:grpSpPr bwMode="auto">
          <a:xfrm>
            <a:off x="6324600" y="2178050"/>
            <a:ext cx="1830388" cy="1795463"/>
            <a:chOff x="3492500" y="3670300"/>
            <a:chExt cx="1830297" cy="1795463"/>
          </a:xfrm>
        </p:grpSpPr>
        <p:sp>
          <p:nvSpPr>
            <p:cNvPr id="54286" name="Rectangle 4"/>
            <p:cNvSpPr>
              <a:spLocks noChangeArrowheads="1"/>
            </p:cNvSpPr>
            <p:nvPr/>
          </p:nvSpPr>
          <p:spPr bwMode="auto">
            <a:xfrm>
              <a:off x="3579813" y="3670300"/>
              <a:ext cx="1643062" cy="1795463"/>
            </a:xfrm>
            <a:prstGeom prst="rect">
              <a:avLst/>
            </a:prstGeom>
            <a:noFill/>
            <a:ln w="12700">
              <a:solidFill>
                <a:schemeClr val="tx1"/>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sp>
          <p:nvSpPr>
            <p:cNvPr id="54287" name="Text Box 18"/>
            <p:cNvSpPr txBox="1">
              <a:spLocks noChangeArrowheads="1"/>
            </p:cNvSpPr>
            <p:nvPr/>
          </p:nvSpPr>
          <p:spPr bwMode="auto">
            <a:xfrm>
              <a:off x="3492500" y="5140325"/>
              <a:ext cx="877844" cy="2603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100" b="1">
                  <a:latin typeface="Calibri" charset="0"/>
                </a:rPr>
                <a:t>&gt;</a:t>
              </a:r>
              <a:r>
                <a:rPr lang="en-US" altLang="en-US" sz="1000">
                  <a:latin typeface="Calibri" charset="0"/>
                </a:rPr>
                <a:t> Write Data</a:t>
              </a:r>
            </a:p>
          </p:txBody>
        </p:sp>
        <p:sp>
          <p:nvSpPr>
            <p:cNvPr id="54288" name="Text Box 19"/>
            <p:cNvSpPr txBox="1">
              <a:spLocks noChangeArrowheads="1"/>
            </p:cNvSpPr>
            <p:nvPr/>
          </p:nvSpPr>
          <p:spPr bwMode="auto">
            <a:xfrm>
              <a:off x="3517899" y="3670300"/>
              <a:ext cx="549248" cy="4159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000">
                  <a:latin typeface="Calibri" charset="0"/>
                </a:rPr>
                <a:t>Read </a:t>
              </a:r>
            </a:p>
            <a:p>
              <a:pPr eaLnBrk="1" hangingPunct="1">
                <a:spcBef>
                  <a:spcPct val="0"/>
                </a:spcBef>
                <a:buClrTx/>
                <a:buFontTx/>
                <a:buNone/>
              </a:pPr>
              <a:r>
                <a:rPr lang="en-US" altLang="en-US" sz="1000">
                  <a:latin typeface="Calibri" charset="0"/>
                </a:rPr>
                <a:t>Addr 1</a:t>
              </a:r>
            </a:p>
          </p:txBody>
        </p:sp>
        <p:sp>
          <p:nvSpPr>
            <p:cNvPr id="54289" name="Text Box 20"/>
            <p:cNvSpPr txBox="1">
              <a:spLocks noChangeArrowheads="1"/>
            </p:cNvSpPr>
            <p:nvPr/>
          </p:nvSpPr>
          <p:spPr bwMode="auto">
            <a:xfrm>
              <a:off x="3517899" y="4143375"/>
              <a:ext cx="549248" cy="4159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000">
                  <a:latin typeface="Calibri" charset="0"/>
                </a:rPr>
                <a:t>Read </a:t>
              </a:r>
            </a:p>
            <a:p>
              <a:pPr eaLnBrk="1" hangingPunct="1">
                <a:spcBef>
                  <a:spcPct val="0"/>
                </a:spcBef>
                <a:buClrTx/>
                <a:buFontTx/>
                <a:buNone/>
              </a:pPr>
              <a:r>
                <a:rPr lang="en-US" altLang="en-US" sz="1000">
                  <a:latin typeface="Calibri" charset="0"/>
                </a:rPr>
                <a:t>Addr 2</a:t>
              </a:r>
            </a:p>
          </p:txBody>
        </p:sp>
        <p:sp>
          <p:nvSpPr>
            <p:cNvPr id="54290" name="Text Box 21"/>
            <p:cNvSpPr txBox="1">
              <a:spLocks noChangeArrowheads="1"/>
            </p:cNvSpPr>
            <p:nvPr/>
          </p:nvSpPr>
          <p:spPr bwMode="auto">
            <a:xfrm>
              <a:off x="3517899" y="4614863"/>
              <a:ext cx="492101" cy="4159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000">
                  <a:latin typeface="Calibri" charset="0"/>
                </a:rPr>
                <a:t>Write</a:t>
              </a:r>
            </a:p>
            <a:p>
              <a:pPr eaLnBrk="1" hangingPunct="1">
                <a:spcBef>
                  <a:spcPct val="0"/>
                </a:spcBef>
                <a:buClrTx/>
                <a:buFontTx/>
                <a:buNone/>
              </a:pPr>
              <a:r>
                <a:rPr lang="en-US" altLang="en-US" sz="1000">
                  <a:latin typeface="Calibri" charset="0"/>
                </a:rPr>
                <a:t> Addr</a:t>
              </a:r>
            </a:p>
          </p:txBody>
        </p:sp>
        <p:sp>
          <p:nvSpPr>
            <p:cNvPr id="54291" name="Text Box 22"/>
            <p:cNvSpPr txBox="1">
              <a:spLocks noChangeArrowheads="1"/>
            </p:cNvSpPr>
            <p:nvPr/>
          </p:nvSpPr>
          <p:spPr bwMode="auto">
            <a:xfrm>
              <a:off x="4056345" y="4289425"/>
              <a:ext cx="688410" cy="461665"/>
            </a:xfrm>
            <a:prstGeom prst="rect">
              <a:avLst/>
            </a:prstGeom>
            <a:solidFill>
              <a:srgbClr val="FAFFB5"/>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eaLnBrk="1" hangingPunct="1">
                <a:spcBef>
                  <a:spcPct val="0"/>
                </a:spcBef>
                <a:buClrTx/>
                <a:buFontTx/>
                <a:buNone/>
              </a:pPr>
              <a:r>
                <a:rPr lang="en-US" altLang="en-US" sz="1200">
                  <a:latin typeface="Calibri" charset="0"/>
                </a:rPr>
                <a:t>Register</a:t>
              </a:r>
            </a:p>
            <a:p>
              <a:pPr algn="ctr" eaLnBrk="1" hangingPunct="1">
                <a:spcBef>
                  <a:spcPct val="0"/>
                </a:spcBef>
                <a:buClrTx/>
                <a:buFontTx/>
                <a:buNone/>
              </a:pPr>
              <a:r>
                <a:rPr lang="en-US" altLang="en-US" sz="1200">
                  <a:latin typeface="Calibri" charset="0"/>
                </a:rPr>
                <a:t>File</a:t>
              </a:r>
            </a:p>
          </p:txBody>
        </p:sp>
        <p:sp>
          <p:nvSpPr>
            <p:cNvPr id="17" name="Text Box 23"/>
            <p:cNvSpPr txBox="1">
              <a:spLocks noChangeArrowheads="1"/>
            </p:cNvSpPr>
            <p:nvPr/>
          </p:nvSpPr>
          <p:spPr bwMode="auto">
            <a:xfrm>
              <a:off x="4656080" y="3843338"/>
              <a:ext cx="665129" cy="415925"/>
            </a:xfrm>
            <a:prstGeom prst="rect">
              <a:avLst/>
            </a:prstGeom>
            <a:noFill/>
            <a:ln w="12700">
              <a:noFill/>
              <a:miter lim="800000"/>
              <a:headEnd/>
              <a:tailEnd/>
            </a:ln>
            <a:effectLst/>
          </p:spPr>
          <p:txBody>
            <a:bodyPr wrap="none">
              <a:spAutoFit/>
            </a:bodyPr>
            <a:lstStyle/>
            <a:p>
              <a:pPr eaLnBrk="1" fontAlgn="auto" hangingPunct="1">
                <a:spcBef>
                  <a:spcPts val="0"/>
                </a:spcBef>
                <a:spcAft>
                  <a:spcPts val="0"/>
                </a:spcAft>
                <a:defRPr/>
              </a:pPr>
              <a:r>
                <a:rPr lang="en-US" sz="1050" dirty="0">
                  <a:latin typeface="Calibri"/>
                  <a:ea typeface="+mn-ea"/>
                  <a:cs typeface="Calibri"/>
                </a:rPr>
                <a:t>Read</a:t>
              </a:r>
            </a:p>
            <a:p>
              <a:pPr eaLnBrk="1" fontAlgn="auto" hangingPunct="1">
                <a:spcBef>
                  <a:spcPts val="0"/>
                </a:spcBef>
                <a:spcAft>
                  <a:spcPts val="0"/>
                </a:spcAft>
                <a:defRPr/>
              </a:pPr>
              <a:r>
                <a:rPr lang="en-US" sz="1050" dirty="0">
                  <a:latin typeface="Calibri"/>
                  <a:ea typeface="+mn-ea"/>
                  <a:cs typeface="Calibri"/>
                </a:rPr>
                <a:t>Data 1  &lt;</a:t>
              </a:r>
            </a:p>
          </p:txBody>
        </p:sp>
        <p:sp>
          <p:nvSpPr>
            <p:cNvPr id="54293" name="Text Box 24"/>
            <p:cNvSpPr txBox="1">
              <a:spLocks noChangeArrowheads="1"/>
            </p:cNvSpPr>
            <p:nvPr/>
          </p:nvSpPr>
          <p:spPr bwMode="auto">
            <a:xfrm>
              <a:off x="4687829" y="4689475"/>
              <a:ext cx="634968" cy="4159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r>
                <a:rPr lang="en-US" altLang="en-US" sz="1000">
                  <a:latin typeface="Calibri" charset="0"/>
                </a:rPr>
                <a:t>Read</a:t>
              </a:r>
            </a:p>
            <a:p>
              <a:pPr eaLnBrk="1" hangingPunct="1">
                <a:spcBef>
                  <a:spcPct val="0"/>
                </a:spcBef>
                <a:buClrTx/>
                <a:buFontTx/>
                <a:buNone/>
              </a:pPr>
              <a:r>
                <a:rPr lang="en-US" altLang="en-US" sz="1000">
                  <a:latin typeface="Calibri" charset="0"/>
                </a:rPr>
                <a:t>Data 2 &lt;</a:t>
              </a:r>
            </a:p>
          </p:txBody>
        </p:sp>
      </p:grpSp>
      <p:grpSp>
        <p:nvGrpSpPr>
          <p:cNvPr id="4" name="Group 18"/>
          <p:cNvGrpSpPr>
            <a:grpSpLocks/>
          </p:cNvGrpSpPr>
          <p:nvPr/>
        </p:nvGrpSpPr>
        <p:grpSpPr bwMode="auto">
          <a:xfrm>
            <a:off x="7043738" y="4765675"/>
            <a:ext cx="673100" cy="1081088"/>
            <a:chOff x="3052763" y="4225925"/>
            <a:chExt cx="673100" cy="1081088"/>
          </a:xfrm>
        </p:grpSpPr>
        <p:sp>
          <p:nvSpPr>
            <p:cNvPr id="54284" name="Oval 151"/>
            <p:cNvSpPr>
              <a:spLocks noChangeArrowheads="1"/>
            </p:cNvSpPr>
            <p:nvPr/>
          </p:nvSpPr>
          <p:spPr bwMode="auto">
            <a:xfrm>
              <a:off x="3052763" y="4225925"/>
              <a:ext cx="673100" cy="1081088"/>
            </a:xfrm>
            <a:prstGeom prst="ellipse">
              <a:avLst/>
            </a:prstGeom>
            <a:noFill/>
            <a:ln w="12700">
              <a:solidFill>
                <a:schemeClr val="tx1"/>
              </a:solidFill>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wrap="none"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spcBef>
                  <a:spcPct val="0"/>
                </a:spcBef>
                <a:buClrTx/>
                <a:buFontTx/>
                <a:buNone/>
              </a:pPr>
              <a:endParaRPr lang="en-US" altLang="en-US" sz="1800">
                <a:latin typeface="Calibri" charset="0"/>
              </a:endParaRPr>
            </a:p>
          </p:txBody>
        </p:sp>
        <p:sp>
          <p:nvSpPr>
            <p:cNvPr id="54285" name="Rectangle 152"/>
            <p:cNvSpPr>
              <a:spLocks noChangeArrowheads="1"/>
            </p:cNvSpPr>
            <p:nvPr/>
          </p:nvSpPr>
          <p:spPr bwMode="auto">
            <a:xfrm>
              <a:off x="3094850" y="4495800"/>
              <a:ext cx="588963" cy="5397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19050" tIns="26988" rIns="19050" bIns="26988"/>
            <a:lstStyle>
              <a:lvl1pPr defTabSz="904875">
                <a:spcBef>
                  <a:spcPct val="20000"/>
                </a:spcBef>
                <a:buClr>
                  <a:schemeClr val="accent1"/>
                </a:buClr>
                <a:buFont typeface="Times" charset="0"/>
                <a:buChar char="•"/>
                <a:tabLst>
                  <a:tab pos="452438" algn="l"/>
                  <a:tab pos="904875" algn="l"/>
                  <a:tab pos="1357313" algn="l"/>
                </a:tabLst>
                <a:defRPr sz="2800">
                  <a:solidFill>
                    <a:schemeClr val="tx1"/>
                  </a:solidFill>
                  <a:latin typeface="Optima" charset="0"/>
                  <a:ea typeface="ＭＳ Ｐゴシック" charset="-128"/>
                  <a:cs typeface="Optima" charset="0"/>
                </a:defRPr>
              </a:lvl1pPr>
              <a:lvl2pPr marL="742950" indent="-285750" defTabSz="904875">
                <a:spcBef>
                  <a:spcPct val="20000"/>
                </a:spcBef>
                <a:buClr>
                  <a:schemeClr val="accent1"/>
                </a:buClr>
                <a:buFont typeface="Times" charset="0"/>
                <a:buChar char="•"/>
                <a:tabLst>
                  <a:tab pos="452438" algn="l"/>
                  <a:tab pos="904875" algn="l"/>
                  <a:tab pos="1357313" algn="l"/>
                </a:tabLst>
                <a:defRPr sz="2400">
                  <a:solidFill>
                    <a:schemeClr val="tx1"/>
                  </a:solidFill>
                  <a:latin typeface="Optima" charset="0"/>
                  <a:ea typeface="ＭＳ Ｐゴシック" charset="-128"/>
                  <a:cs typeface="Optima" charset="0"/>
                </a:defRPr>
              </a:lvl2pPr>
              <a:lvl3pPr marL="1143000" indent="-228600" defTabSz="904875">
                <a:spcBef>
                  <a:spcPct val="20000"/>
                </a:spcBef>
                <a:buClr>
                  <a:schemeClr val="accent1"/>
                </a:buClr>
                <a:buFont typeface="Times" charset="0"/>
                <a:buChar char="•"/>
                <a:tabLst>
                  <a:tab pos="452438" algn="l"/>
                  <a:tab pos="904875" algn="l"/>
                  <a:tab pos="1357313" algn="l"/>
                </a:tabLst>
                <a:defRPr sz="2000">
                  <a:solidFill>
                    <a:schemeClr val="tx1"/>
                  </a:solidFill>
                  <a:latin typeface="Optima" charset="0"/>
                  <a:ea typeface="ＭＳ Ｐゴシック" charset="-128"/>
                  <a:cs typeface="Optima" charset="0"/>
                </a:defRPr>
              </a:lvl3pPr>
              <a:lvl4pPr marL="1600200" indent="-228600" defTabSz="904875">
                <a:spcBef>
                  <a:spcPct val="20000"/>
                </a:spcBef>
                <a:buClr>
                  <a:schemeClr val="accent1"/>
                </a:buClr>
                <a:buFont typeface="Times" charset="0"/>
                <a:buChar char="•"/>
                <a:tabLst>
                  <a:tab pos="452438" algn="l"/>
                  <a:tab pos="904875" algn="l"/>
                  <a:tab pos="1357313" algn="l"/>
                </a:tabLst>
                <a:defRPr>
                  <a:solidFill>
                    <a:schemeClr val="tx1"/>
                  </a:solidFill>
                  <a:latin typeface="Optima" charset="0"/>
                  <a:ea typeface="ＭＳ Ｐゴシック" charset="-128"/>
                  <a:cs typeface="Optima" charset="0"/>
                </a:defRPr>
              </a:lvl4pPr>
              <a:lvl5pPr marL="2057400" indent="-228600" defTabSz="904875">
                <a:spcBef>
                  <a:spcPct val="20000"/>
                </a:spcBef>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5pPr>
              <a:lvl6pPr marL="25146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6pPr>
              <a:lvl7pPr marL="29718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7pPr>
              <a:lvl8pPr marL="34290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8pPr>
              <a:lvl9pPr marL="38862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9pPr>
            </a:lstStyle>
            <a:p>
              <a:pPr algn="ctr" eaLnBrk="1" hangingPunct="1">
                <a:lnSpc>
                  <a:spcPts val="1600"/>
                </a:lnSpc>
                <a:spcBef>
                  <a:spcPct val="0"/>
                </a:spcBef>
                <a:buClrTx/>
                <a:buFontTx/>
                <a:buNone/>
              </a:pPr>
              <a:r>
                <a:rPr lang="en-US" altLang="en-US" sz="1200">
                  <a:solidFill>
                    <a:srgbClr val="000000"/>
                  </a:solidFill>
                  <a:latin typeface="Calibri" charset="0"/>
                </a:rPr>
                <a:t>Sign</a:t>
              </a:r>
            </a:p>
            <a:p>
              <a:pPr algn="ctr" eaLnBrk="1" hangingPunct="1">
                <a:lnSpc>
                  <a:spcPts val="1600"/>
                </a:lnSpc>
                <a:spcBef>
                  <a:spcPct val="0"/>
                </a:spcBef>
                <a:buClrTx/>
                <a:buFontTx/>
                <a:buNone/>
              </a:pPr>
              <a:r>
                <a:rPr lang="en-US" altLang="en-US" sz="1200">
                  <a:solidFill>
                    <a:srgbClr val="000000"/>
                  </a:solidFill>
                  <a:latin typeface="Calibri" charset="0"/>
                </a:rPr>
                <a:t>Extend</a:t>
              </a:r>
            </a:p>
          </p:txBody>
        </p:sp>
      </p:grpSp>
      <p:grpSp>
        <p:nvGrpSpPr>
          <p:cNvPr id="5" name="Group 23"/>
          <p:cNvGrpSpPr>
            <a:grpSpLocks/>
          </p:cNvGrpSpPr>
          <p:nvPr/>
        </p:nvGrpSpPr>
        <p:grpSpPr bwMode="auto">
          <a:xfrm>
            <a:off x="6021388" y="4538663"/>
            <a:ext cx="606425" cy="1531937"/>
            <a:chOff x="4565650" y="2424113"/>
            <a:chExt cx="604838" cy="1531937"/>
          </a:xfrm>
        </p:grpSpPr>
        <p:sp>
          <p:nvSpPr>
            <p:cNvPr id="22" name="Freeform 135"/>
            <p:cNvSpPr>
              <a:spLocks/>
            </p:cNvSpPr>
            <p:nvPr/>
          </p:nvSpPr>
          <p:spPr bwMode="auto">
            <a:xfrm>
              <a:off x="4565650" y="2424113"/>
              <a:ext cx="587421" cy="1531937"/>
            </a:xfrm>
            <a:custGeom>
              <a:avLst/>
              <a:gdLst>
                <a:gd name="T0" fmla="*/ 0 w 388"/>
                <a:gd name="T1" fmla="*/ 0 h 1099"/>
                <a:gd name="T2" fmla="*/ 0 w 388"/>
                <a:gd name="T3" fmla="*/ 2147483646 h 1099"/>
                <a:gd name="T4" fmla="*/ 2147483646 w 388"/>
                <a:gd name="T5" fmla="*/ 2147483646 h 1099"/>
                <a:gd name="T6" fmla="*/ 0 w 388"/>
                <a:gd name="T7" fmla="*/ 2147483646 h 1099"/>
                <a:gd name="T8" fmla="*/ 0 w 388"/>
                <a:gd name="T9" fmla="*/ 2147483646 h 1099"/>
                <a:gd name="T10" fmla="*/ 2147483646 w 388"/>
                <a:gd name="T11" fmla="*/ 2147483646 h 1099"/>
                <a:gd name="T12" fmla="*/ 2147483646 w 388"/>
                <a:gd name="T13" fmla="*/ 2147483646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 name="T24" fmla="*/ 0 w 388"/>
                <a:gd name="T25" fmla="*/ 0 h 1099"/>
                <a:gd name="T26" fmla="*/ 388 w 388"/>
                <a:gd name="T27" fmla="*/ 1099 h 10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8" h="1099">
                  <a:moveTo>
                    <a:pt x="0" y="0"/>
                  </a:moveTo>
                  <a:lnTo>
                    <a:pt x="0" y="427"/>
                  </a:lnTo>
                  <a:lnTo>
                    <a:pt x="111" y="553"/>
                  </a:lnTo>
                  <a:lnTo>
                    <a:pt x="0" y="671"/>
                  </a:lnTo>
                  <a:lnTo>
                    <a:pt x="0" y="1098"/>
                  </a:lnTo>
                  <a:lnTo>
                    <a:pt x="387" y="790"/>
                  </a:lnTo>
                  <a:lnTo>
                    <a:pt x="387" y="308"/>
                  </a:lnTo>
                  <a:lnTo>
                    <a:pt x="0" y="0"/>
                  </a:lnTo>
                </a:path>
              </a:pathLst>
            </a:custGeom>
            <a:solidFill>
              <a:srgbClr val="F6A09A"/>
            </a:solidFill>
            <a:ln>
              <a:noFill/>
            </a:ln>
            <a:effectLst>
              <a:outerShdw blurRad="40000" dist="20000" dir="5400000" rotWithShape="0">
                <a:srgbClr val="000000">
                  <a:alpha val="37999"/>
                </a:srgb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cap="flat" cmpd="sng">
                  <a:solidFill>
                    <a:srgbClr val="000000"/>
                  </a:solidFill>
                  <a:prstDash val="solid"/>
                  <a:round/>
                  <a:headEnd/>
                  <a:tailEnd/>
                </a14:hiddenLine>
              </a:ext>
            </a:extLst>
          </p:spPr>
          <p:txBody>
            <a:bodyPr/>
            <a:lstStyle/>
            <a:p>
              <a:pPr>
                <a:defRPr/>
              </a:pPr>
              <a:endParaRPr lang="en-US"/>
            </a:p>
          </p:txBody>
        </p:sp>
        <p:sp>
          <p:nvSpPr>
            <p:cNvPr id="54283" name="Rectangle 136"/>
            <p:cNvSpPr>
              <a:spLocks noChangeArrowheads="1"/>
            </p:cNvSpPr>
            <p:nvPr/>
          </p:nvSpPr>
          <p:spPr bwMode="auto">
            <a:xfrm>
              <a:off x="4749839" y="3074766"/>
              <a:ext cx="420649" cy="2698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19050" tIns="26988" rIns="19050" bIns="26988"/>
            <a:lstStyle>
              <a:lvl1pPr defTabSz="904875">
                <a:spcBef>
                  <a:spcPct val="20000"/>
                </a:spcBef>
                <a:buClr>
                  <a:schemeClr val="accent1"/>
                </a:buClr>
                <a:buFont typeface="Times" charset="0"/>
                <a:buChar char="•"/>
                <a:tabLst>
                  <a:tab pos="452438" algn="l"/>
                  <a:tab pos="904875" algn="l"/>
                  <a:tab pos="1357313" algn="l"/>
                </a:tabLst>
                <a:defRPr sz="2800">
                  <a:solidFill>
                    <a:schemeClr val="tx1"/>
                  </a:solidFill>
                  <a:latin typeface="Optima" charset="0"/>
                  <a:ea typeface="ＭＳ Ｐゴシック" charset="-128"/>
                  <a:cs typeface="Optima" charset="0"/>
                </a:defRPr>
              </a:lvl1pPr>
              <a:lvl2pPr marL="742950" indent="-285750" defTabSz="904875">
                <a:spcBef>
                  <a:spcPct val="20000"/>
                </a:spcBef>
                <a:buClr>
                  <a:schemeClr val="accent1"/>
                </a:buClr>
                <a:buFont typeface="Times" charset="0"/>
                <a:buChar char="•"/>
                <a:tabLst>
                  <a:tab pos="452438" algn="l"/>
                  <a:tab pos="904875" algn="l"/>
                  <a:tab pos="1357313" algn="l"/>
                </a:tabLst>
                <a:defRPr sz="2400">
                  <a:solidFill>
                    <a:schemeClr val="tx1"/>
                  </a:solidFill>
                  <a:latin typeface="Optima" charset="0"/>
                  <a:ea typeface="ＭＳ Ｐゴシック" charset="-128"/>
                  <a:cs typeface="Optima" charset="0"/>
                </a:defRPr>
              </a:lvl2pPr>
              <a:lvl3pPr marL="1143000" indent="-228600" defTabSz="904875">
                <a:spcBef>
                  <a:spcPct val="20000"/>
                </a:spcBef>
                <a:buClr>
                  <a:schemeClr val="accent1"/>
                </a:buClr>
                <a:buFont typeface="Times" charset="0"/>
                <a:buChar char="•"/>
                <a:tabLst>
                  <a:tab pos="452438" algn="l"/>
                  <a:tab pos="904875" algn="l"/>
                  <a:tab pos="1357313" algn="l"/>
                </a:tabLst>
                <a:defRPr sz="2000">
                  <a:solidFill>
                    <a:schemeClr val="tx1"/>
                  </a:solidFill>
                  <a:latin typeface="Optima" charset="0"/>
                  <a:ea typeface="ＭＳ Ｐゴシック" charset="-128"/>
                  <a:cs typeface="Optima" charset="0"/>
                </a:defRPr>
              </a:lvl3pPr>
              <a:lvl4pPr marL="1600200" indent="-228600" defTabSz="904875">
                <a:spcBef>
                  <a:spcPct val="20000"/>
                </a:spcBef>
                <a:buClr>
                  <a:schemeClr val="accent1"/>
                </a:buClr>
                <a:buFont typeface="Times" charset="0"/>
                <a:buChar char="•"/>
                <a:tabLst>
                  <a:tab pos="452438" algn="l"/>
                  <a:tab pos="904875" algn="l"/>
                  <a:tab pos="1357313" algn="l"/>
                </a:tabLst>
                <a:defRPr>
                  <a:solidFill>
                    <a:schemeClr val="tx1"/>
                  </a:solidFill>
                  <a:latin typeface="Optima" charset="0"/>
                  <a:ea typeface="ＭＳ Ｐゴシック" charset="-128"/>
                  <a:cs typeface="Optima" charset="0"/>
                </a:defRPr>
              </a:lvl4pPr>
              <a:lvl5pPr marL="2057400" indent="-228600" defTabSz="904875">
                <a:spcBef>
                  <a:spcPct val="20000"/>
                </a:spcBef>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5pPr>
              <a:lvl6pPr marL="25146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6pPr>
              <a:lvl7pPr marL="29718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7pPr>
              <a:lvl8pPr marL="34290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8pPr>
              <a:lvl9pPr marL="3886200" indent="-228600" defTabSz="904875" eaLnBrk="0" fontAlgn="base" hangingPunct="0">
                <a:spcBef>
                  <a:spcPct val="20000"/>
                </a:spcBef>
                <a:spcAft>
                  <a:spcPct val="0"/>
                </a:spcAft>
                <a:buClr>
                  <a:schemeClr val="accent1"/>
                </a:buClr>
                <a:buFont typeface="Times" charset="0"/>
                <a:buChar char="•"/>
                <a:tabLst>
                  <a:tab pos="452438" algn="l"/>
                  <a:tab pos="904875" algn="l"/>
                  <a:tab pos="1357313" algn="l"/>
                </a:tabLst>
                <a:defRPr sz="1600">
                  <a:solidFill>
                    <a:schemeClr val="tx1"/>
                  </a:solidFill>
                  <a:latin typeface="Optima" charset="0"/>
                  <a:ea typeface="ＭＳ Ｐゴシック" charset="-128"/>
                  <a:cs typeface="Optima" charset="0"/>
                </a:defRPr>
              </a:lvl9pPr>
            </a:lstStyle>
            <a:p>
              <a:pPr eaLnBrk="1" hangingPunct="1">
                <a:lnSpc>
                  <a:spcPts val="1600"/>
                </a:lnSpc>
                <a:spcBef>
                  <a:spcPct val="0"/>
                </a:spcBef>
                <a:buClrTx/>
                <a:buFontTx/>
                <a:buNone/>
              </a:pPr>
              <a:r>
                <a:rPr lang="en-US" altLang="en-US" sz="1200">
                  <a:solidFill>
                    <a:srgbClr val="000000"/>
                  </a:solidFill>
                  <a:latin typeface="Calibri" charset="0"/>
                </a:rPr>
                <a:t>ALU</a:t>
              </a:r>
            </a:p>
          </p:txBody>
        </p:sp>
      </p:grpSp>
      <p:sp>
        <p:nvSpPr>
          <p:cNvPr id="26" name="Rectangle 25"/>
          <p:cNvSpPr>
            <a:spLocks noChangeArrowheads="1"/>
          </p:cNvSpPr>
          <p:nvPr/>
        </p:nvSpPr>
        <p:spPr bwMode="auto">
          <a:xfrm>
            <a:off x="8054975" y="4513263"/>
            <a:ext cx="496888" cy="1352550"/>
          </a:xfrm>
          <a:prstGeom prst="rect">
            <a:avLst/>
          </a:prstGeom>
          <a:noFill/>
          <a:ln w="22225">
            <a:solidFill>
              <a:schemeClr val="tx1"/>
            </a:solidFill>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defTabSz="914400">
              <a:spcBef>
                <a:spcPct val="0"/>
              </a:spcBef>
              <a:buClrTx/>
              <a:buFontTx/>
              <a:buNone/>
            </a:pPr>
            <a:r>
              <a:rPr lang="en-US" altLang="en-US" sz="1600" b="1"/>
              <a:t>PC</a:t>
            </a:r>
          </a:p>
        </p:txBody>
      </p:sp>
      <p:sp>
        <p:nvSpPr>
          <p:cNvPr id="27" name="Rectangle 4"/>
          <p:cNvSpPr>
            <a:spLocks noChangeArrowheads="1"/>
          </p:cNvSpPr>
          <p:nvPr/>
        </p:nvSpPr>
        <p:spPr bwMode="auto">
          <a:xfrm>
            <a:off x="4191000" y="1219200"/>
            <a:ext cx="685800" cy="381000"/>
          </a:xfrm>
          <a:prstGeom prst="rect">
            <a:avLst/>
          </a:prstGeom>
          <a:solidFill>
            <a:srgbClr val="FFFC8B"/>
          </a:solidFill>
          <a:ln w="9525">
            <a:solidFill>
              <a:schemeClr val="tx1"/>
            </a:solidFill>
            <a:round/>
            <a:headEnd/>
            <a:tailEnd/>
          </a:ln>
        </p:spPr>
        <p:txBody>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algn="ctr" defTabSz="914400">
              <a:spcBef>
                <a:spcPct val="0"/>
              </a:spcBef>
              <a:buClrTx/>
              <a:buFontTx/>
              <a:buNone/>
            </a:pPr>
            <a:r>
              <a:rPr lang="en-US" altLang="en-US" sz="1600" dirty="0" smtClean="0"/>
              <a:t>comp</a:t>
            </a:r>
            <a:endParaRPr lang="en-US" altLang="en-US" sz="1600" dirty="0"/>
          </a:p>
        </p:txBody>
      </p:sp>
      <p:pic>
        <p:nvPicPr>
          <p:cNvPr id="28" name="Picture 27" descr="Screen Shot 2018-09-18 at 8.52.25 PM.png"/>
          <p:cNvPicPr>
            <a:picLocks noChangeAspect="1"/>
          </p:cNvPicPr>
          <p:nvPr/>
        </p:nvPicPr>
        <p:blipFill>
          <a:blip r:embed="rId3"/>
          <a:stretch>
            <a:fillRect/>
          </a:stretch>
        </p:blipFill>
        <p:spPr>
          <a:xfrm>
            <a:off x="4876800" y="4646613"/>
            <a:ext cx="774700" cy="1219200"/>
          </a:xfrm>
          <a:prstGeom prst="rect">
            <a:avLst/>
          </a:prstGeom>
        </p:spPr>
      </p:pic>
      <p:sp>
        <p:nvSpPr>
          <p:cNvPr id="29" name="TextBox 28"/>
          <p:cNvSpPr txBox="1"/>
          <p:nvPr/>
        </p:nvSpPr>
        <p:spPr>
          <a:xfrm>
            <a:off x="609600" y="3973513"/>
            <a:ext cx="3581400" cy="646331"/>
          </a:xfrm>
          <a:prstGeom prst="rect">
            <a:avLst/>
          </a:prstGeom>
          <a:noFill/>
        </p:spPr>
        <p:txBody>
          <a:bodyPr wrap="square" rtlCol="0">
            <a:spAutoFit/>
          </a:bodyPr>
          <a:lstStyle/>
          <a:p>
            <a:r>
              <a:rPr lang="en-US" dirty="0" smtClean="0"/>
              <a:t>Shift throws away only sign bits</a:t>
            </a:r>
          </a:p>
          <a:p>
            <a:r>
              <a:rPr lang="en-US" dirty="0" smtClean="0"/>
              <a:t>since sign extended from 19 bits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Conditional Branch</a:t>
            </a:r>
            <a:endParaRPr lang="en-US" dirty="0"/>
          </a:p>
        </p:txBody>
      </p:sp>
      <p:pic>
        <p:nvPicPr>
          <p:cNvPr id="4" name="Content Placeholder 3" descr="Screen Shot 2018-09-18 at 8.53.39 PM.png"/>
          <p:cNvPicPr>
            <a:picLocks noGrp="1" noChangeAspect="1"/>
          </p:cNvPicPr>
          <p:nvPr>
            <p:ph idx="1"/>
          </p:nvPr>
        </p:nvPicPr>
        <p:blipFill>
          <a:blip r:embed="rId2"/>
          <a:stretch>
            <a:fillRect/>
          </a:stretch>
        </p:blipFill>
        <p:spPr>
          <a:xfrm>
            <a:off x="750001" y="1219200"/>
            <a:ext cx="7643997" cy="5105400"/>
          </a:xfrm>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304800" y="152400"/>
            <a:ext cx="8610600" cy="762000"/>
          </a:xfrm>
        </p:spPr>
        <p:txBody>
          <a:bodyPr/>
          <a:lstStyle/>
          <a:p>
            <a:pPr eaLnBrk="1" hangingPunct="1"/>
            <a:r>
              <a:rPr lang="en-US" altLang="en-US">
                <a:latin typeface="Optima" charset="0"/>
                <a:ea typeface="ＭＳ Ｐゴシック" charset="-128"/>
                <a:cs typeface="Optima" charset="0"/>
              </a:rPr>
              <a:t>Putting the Elements Together</a:t>
            </a:r>
          </a:p>
        </p:txBody>
      </p:sp>
      <p:pic>
        <p:nvPicPr>
          <p:cNvPr id="105" name="Picture 104" descr="Screen Shot 2018-09-18 at 8.56.03 PM.png"/>
          <p:cNvPicPr>
            <a:picLocks noChangeAspect="1"/>
          </p:cNvPicPr>
          <p:nvPr/>
        </p:nvPicPr>
        <p:blipFill>
          <a:blip r:embed="rId3"/>
          <a:stretch>
            <a:fillRect/>
          </a:stretch>
        </p:blipFill>
        <p:spPr>
          <a:xfrm>
            <a:off x="575453" y="1219200"/>
            <a:ext cx="8339947" cy="56388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en-US" dirty="0">
                <a:latin typeface="Optima" charset="0"/>
                <a:cs typeface="Optima" charset="0"/>
              </a:rPr>
              <a:t>Academic Honesty</a:t>
            </a:r>
          </a:p>
        </p:txBody>
      </p:sp>
      <p:sp>
        <p:nvSpPr>
          <p:cNvPr id="29698" name="Rectangle 3"/>
          <p:cNvSpPr>
            <a:spLocks noGrp="1" noChangeArrowheads="1"/>
          </p:cNvSpPr>
          <p:nvPr>
            <p:ph idx="1"/>
          </p:nvPr>
        </p:nvSpPr>
        <p:spPr/>
        <p:txBody>
          <a:bodyPr/>
          <a:lstStyle/>
          <a:p>
            <a:pPr eaLnBrk="1" hangingPunct="1"/>
            <a:r>
              <a:rPr lang="en-US" altLang="en-US" dirty="0" smtClean="0">
                <a:latin typeface="Optima" charset="0"/>
                <a:cs typeface="Optima" charset="0"/>
              </a:rPr>
              <a:t>Do NOT cheat!</a:t>
            </a:r>
          </a:p>
          <a:p>
            <a:pPr lvl="1" eaLnBrk="1" hangingPunct="1"/>
            <a:r>
              <a:rPr lang="en-US" altLang="en-US" dirty="0" smtClean="0">
                <a:latin typeface="Optima" charset="0"/>
                <a:cs typeface="Optima" charset="0"/>
              </a:rPr>
              <a:t>If I catch you cheating I will not be happy and I will utilize all options open to me to let you know just how unhappy I am.</a:t>
            </a:r>
          </a:p>
          <a:p>
            <a:pPr eaLnBrk="1" hangingPunct="1"/>
            <a:endParaRPr lang="en-US" altLang="en-US" dirty="0" smtClean="0">
              <a:latin typeface="Optima" charset="0"/>
              <a:cs typeface="Optima" charset="0"/>
            </a:endParaRPr>
          </a:p>
          <a:p>
            <a:r>
              <a:rPr dirty="0" smtClean="0"/>
              <a:t>http://www.txstate.edu/honorcodecouncil/Academic-Integrity.html. </a:t>
            </a:r>
          </a:p>
          <a:p>
            <a:pPr eaLnBrk="1" hangingPunct="1"/>
            <a:endParaRPr lang="en-US" altLang="en-US" dirty="0" smtClean="0">
              <a:latin typeface="Optima" charset="0"/>
              <a:cs typeface="Optima"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304800" y="152400"/>
            <a:ext cx="8610600" cy="762000"/>
          </a:xfrm>
        </p:spPr>
        <p:txBody>
          <a:bodyPr/>
          <a:lstStyle/>
          <a:p>
            <a:pPr eaLnBrk="1" hangingPunct="1"/>
            <a:r>
              <a:rPr lang="en-US" altLang="en-US" dirty="0" smtClean="0">
                <a:latin typeface="Optima" charset="0"/>
                <a:ea typeface="ＭＳ Ｐゴシック" charset="-128"/>
                <a:cs typeface="Optima" charset="0"/>
              </a:rPr>
              <a:t>Control for CBZ</a:t>
            </a:r>
            <a:endParaRPr lang="en-US" altLang="en-US" dirty="0">
              <a:latin typeface="Optima" charset="0"/>
              <a:ea typeface="ＭＳ Ｐゴシック" charset="-128"/>
              <a:cs typeface="Optima" charset="0"/>
            </a:endParaRPr>
          </a:p>
        </p:txBody>
      </p:sp>
      <p:pic>
        <p:nvPicPr>
          <p:cNvPr id="105" name="Picture 104" descr="Screen Shot 2018-09-18 at 8.56.03 PM.png"/>
          <p:cNvPicPr>
            <a:picLocks noChangeAspect="1"/>
          </p:cNvPicPr>
          <p:nvPr/>
        </p:nvPicPr>
        <p:blipFill>
          <a:blip r:embed="rId3"/>
          <a:stretch>
            <a:fillRect/>
          </a:stretch>
        </p:blipFill>
        <p:spPr>
          <a:xfrm>
            <a:off x="575453" y="1219200"/>
            <a:ext cx="8339947" cy="5638800"/>
          </a:xfrm>
          <a:prstGeom prst="rect">
            <a:avLst/>
          </a:prstGeom>
        </p:spPr>
      </p:pic>
      <p:sp>
        <p:nvSpPr>
          <p:cNvPr id="4" name="TextBox 3"/>
          <p:cNvSpPr txBox="1"/>
          <p:nvPr/>
        </p:nvSpPr>
        <p:spPr>
          <a:xfrm>
            <a:off x="7010400" y="1219200"/>
            <a:ext cx="228600"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 name="TextBox 4"/>
          <p:cNvSpPr txBox="1"/>
          <p:nvPr/>
        </p:nvSpPr>
        <p:spPr>
          <a:xfrm>
            <a:off x="3733800" y="5105400"/>
            <a:ext cx="228600"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6" name="TextBox 5"/>
          <p:cNvSpPr txBox="1"/>
          <p:nvPr/>
        </p:nvSpPr>
        <p:spPr>
          <a:xfrm>
            <a:off x="5524500" y="3168134"/>
            <a:ext cx="228600"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7" name="TextBox 6"/>
          <p:cNvSpPr txBox="1"/>
          <p:nvPr/>
        </p:nvSpPr>
        <p:spPr>
          <a:xfrm>
            <a:off x="7239000" y="3168134"/>
            <a:ext cx="228600"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8" name="TextBox 7"/>
          <p:cNvSpPr txBox="1"/>
          <p:nvPr/>
        </p:nvSpPr>
        <p:spPr>
          <a:xfrm>
            <a:off x="7239000" y="5823466"/>
            <a:ext cx="228600"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9" name="TextBox 8"/>
          <p:cNvSpPr txBox="1"/>
          <p:nvPr/>
        </p:nvSpPr>
        <p:spPr>
          <a:xfrm>
            <a:off x="8305800" y="3352800"/>
            <a:ext cx="228600"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Cycle Cycle Time</a:t>
            </a:r>
            <a:endParaRPr lang="en-US" dirty="0"/>
          </a:p>
        </p:txBody>
      </p:sp>
      <p:sp>
        <p:nvSpPr>
          <p:cNvPr id="3" name="Content Placeholder 2"/>
          <p:cNvSpPr>
            <a:spLocks noGrp="1"/>
          </p:cNvSpPr>
          <p:nvPr>
            <p:ph idx="1"/>
          </p:nvPr>
        </p:nvSpPr>
        <p:spPr/>
        <p:txBody>
          <a:bodyPr/>
          <a:lstStyle/>
          <a:p>
            <a:r>
              <a:rPr lang="en-US" dirty="0" smtClean="0"/>
              <a:t>The entire instruction is executed in a single cycle</a:t>
            </a:r>
          </a:p>
          <a:p>
            <a:endParaRPr lang="en-US" dirty="0" smtClean="0"/>
          </a:p>
          <a:p>
            <a:r>
              <a:rPr lang="en-US" dirty="0" smtClean="0"/>
              <a:t>Therefore the cycle must be as long as the longest instruction takes based on the electrical characteristics of the parts and pieces</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pPr eaLnBrk="1" hangingPunct="1"/>
            <a:r>
              <a:rPr lang="en-US" altLang="zh-CN" dirty="0">
                <a:latin typeface="Optima" charset="0"/>
                <a:ea typeface="ＭＳ Ｐゴシック" charset="-128"/>
                <a:cs typeface="Optima" charset="0"/>
              </a:rPr>
              <a:t>Estimating Instruction Times</a:t>
            </a:r>
          </a:p>
        </p:txBody>
      </p:sp>
      <p:graphicFrame>
        <p:nvGraphicFramePr>
          <p:cNvPr id="753836" name="Group 172"/>
          <p:cNvGraphicFramePr>
            <a:graphicFrameLocks noGrp="1"/>
          </p:cNvGraphicFramePr>
          <p:nvPr>
            <p:ph idx="1"/>
          </p:nvPr>
        </p:nvGraphicFramePr>
        <p:xfrm>
          <a:off x="457200" y="3733800"/>
          <a:ext cx="8229600" cy="2667000"/>
        </p:xfrm>
        <a:graphic>
          <a:graphicData uri="http://schemas.openxmlformats.org/drawingml/2006/table">
            <a:tbl>
              <a:tblPr/>
              <a:tblGrid>
                <a:gridCol w="879475"/>
                <a:gridCol w="1198563"/>
                <a:gridCol w="1450975"/>
                <a:gridCol w="1265237"/>
                <a:gridCol w="1198563"/>
                <a:gridCol w="1198562"/>
                <a:gridCol w="1038225"/>
              </a:tblGrid>
              <a:tr h="444500">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000" b="0" i="0" u="none" strike="noStrike" cap="none" normalizeH="0" baseline="0">
                          <a:ln>
                            <a:noFill/>
                          </a:ln>
                          <a:solidFill>
                            <a:schemeClr val="tx1"/>
                          </a:solidFill>
                          <a:effectLst/>
                          <a:latin typeface="Optima" charset="0"/>
                          <a:ea typeface="宋体" charset="-122"/>
                          <a:cs typeface="Optima" charset="0"/>
                        </a:rPr>
                        <a:t>Instr.</a:t>
                      </a: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000" b="0" i="0" u="none" strike="noStrike" cap="none" normalizeH="0" baseline="0">
                          <a:ln>
                            <a:noFill/>
                          </a:ln>
                          <a:solidFill>
                            <a:schemeClr val="tx1"/>
                          </a:solidFill>
                          <a:effectLst/>
                          <a:latin typeface="Optima" charset="0"/>
                          <a:ea typeface="宋体" charset="-122"/>
                          <a:cs typeface="Optima" charset="0"/>
                        </a:rPr>
                        <a:t>I Mem</a:t>
                      </a:r>
                    </a:p>
                  </a:txBody>
                  <a:tcPr marL="95879" marR="958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000" b="0" i="0" u="none" strike="noStrike" cap="none" normalizeH="0" baseline="0">
                          <a:ln>
                            <a:noFill/>
                          </a:ln>
                          <a:solidFill>
                            <a:schemeClr val="tx1"/>
                          </a:solidFill>
                          <a:effectLst/>
                          <a:latin typeface="Optima" charset="0"/>
                          <a:ea typeface="宋体" charset="-122"/>
                          <a:cs typeface="Optima" charset="0"/>
                        </a:rPr>
                        <a:t>Reg Rd</a:t>
                      </a: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000" b="0" i="0" u="none" strike="noStrike" cap="none" normalizeH="0" baseline="0">
                          <a:ln>
                            <a:noFill/>
                          </a:ln>
                          <a:solidFill>
                            <a:schemeClr val="tx1"/>
                          </a:solidFill>
                          <a:effectLst/>
                          <a:latin typeface="Optima" charset="0"/>
                          <a:ea typeface="宋体" charset="-122"/>
                          <a:cs typeface="Optima" charset="0"/>
                        </a:rPr>
                        <a:t>ALU Op</a:t>
                      </a: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000" b="0" i="0" u="none" strike="noStrike" cap="none" normalizeH="0" baseline="0">
                          <a:ln>
                            <a:noFill/>
                          </a:ln>
                          <a:solidFill>
                            <a:schemeClr val="tx1"/>
                          </a:solidFill>
                          <a:effectLst/>
                          <a:latin typeface="Optima" charset="0"/>
                          <a:ea typeface="宋体" charset="-122"/>
                          <a:cs typeface="Optima" charset="0"/>
                        </a:rPr>
                        <a:t>D Mem</a:t>
                      </a: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000" b="0" i="0" u="none" strike="noStrike" cap="none" normalizeH="0" baseline="0">
                          <a:ln>
                            <a:noFill/>
                          </a:ln>
                          <a:solidFill>
                            <a:schemeClr val="tx1"/>
                          </a:solidFill>
                          <a:effectLst/>
                          <a:latin typeface="Optima" charset="0"/>
                          <a:ea typeface="宋体" charset="-122"/>
                          <a:cs typeface="Optima" charset="0"/>
                        </a:rPr>
                        <a:t>Reg Wr</a:t>
                      </a:r>
                    </a:p>
                  </a:txBody>
                  <a:tcPr marL="95879" marR="958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000" b="0" i="0" u="none" strike="noStrike" cap="none" normalizeH="0" baseline="0">
                          <a:ln>
                            <a:noFill/>
                          </a:ln>
                          <a:solidFill>
                            <a:schemeClr val="tx1"/>
                          </a:solidFill>
                          <a:effectLst/>
                          <a:latin typeface="Optima" charset="0"/>
                          <a:ea typeface="宋体" charset="-122"/>
                          <a:cs typeface="Optima" charset="0"/>
                        </a:rPr>
                        <a:t>Total</a:t>
                      </a: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44500">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dirty="0">
                          <a:ln>
                            <a:noFill/>
                          </a:ln>
                          <a:solidFill>
                            <a:schemeClr val="tx1"/>
                          </a:solidFill>
                          <a:effectLst/>
                          <a:latin typeface="Optima" charset="0"/>
                          <a:ea typeface="宋体" charset="-122"/>
                          <a:cs typeface="Optima" charset="0"/>
                        </a:rPr>
                        <a:t>ALU</a:t>
                      </a: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00">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dirty="0" smtClean="0">
                          <a:ln>
                            <a:noFill/>
                          </a:ln>
                          <a:solidFill>
                            <a:schemeClr val="tx1"/>
                          </a:solidFill>
                          <a:effectLst/>
                          <a:latin typeface="Optima" charset="0"/>
                          <a:ea typeface="宋体" charset="-122"/>
                          <a:cs typeface="Optima" charset="0"/>
                        </a:rPr>
                        <a:t>LD</a:t>
                      </a:r>
                      <a:endParaRPr kumimoji="0" lang="en-US" altLang="zh-CN" sz="2200" b="0" i="0" u="none" strike="noStrike" cap="none" normalizeH="0" baseline="0" dirty="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accent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00">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dirty="0" smtClean="0">
                          <a:ln>
                            <a:noFill/>
                          </a:ln>
                          <a:solidFill>
                            <a:schemeClr val="tx1"/>
                          </a:solidFill>
                          <a:effectLst/>
                          <a:latin typeface="Optima" charset="0"/>
                          <a:ea typeface="宋体" charset="-122"/>
                          <a:cs typeface="Optima" charset="0"/>
                        </a:rPr>
                        <a:t>ST</a:t>
                      </a:r>
                      <a:endParaRPr kumimoji="0" lang="en-US" altLang="zh-CN" sz="2200" b="0" i="0" u="none" strike="noStrike" cap="none" normalizeH="0" baseline="0" dirty="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00">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dirty="0" smtClean="0">
                          <a:ln>
                            <a:noFill/>
                          </a:ln>
                          <a:solidFill>
                            <a:schemeClr val="tx1"/>
                          </a:solidFill>
                          <a:effectLst/>
                          <a:latin typeface="Optima" charset="0"/>
                          <a:ea typeface="宋体" charset="-122"/>
                          <a:cs typeface="Optima" charset="0"/>
                        </a:rPr>
                        <a:t>CBZ</a:t>
                      </a:r>
                      <a:endParaRPr kumimoji="0" lang="en-US" altLang="zh-CN" sz="2200" b="0" i="0" u="none" strike="noStrike" cap="none" normalizeH="0" baseline="0" dirty="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00">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l"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dirty="0" smtClean="0">
                          <a:ln>
                            <a:noFill/>
                          </a:ln>
                          <a:solidFill>
                            <a:schemeClr val="tx1"/>
                          </a:solidFill>
                          <a:effectLst/>
                          <a:latin typeface="Optima" charset="0"/>
                          <a:ea typeface="宋体" charset="-122"/>
                          <a:cs typeface="Optima" charset="0"/>
                        </a:rPr>
                        <a:t>B</a:t>
                      </a:r>
                      <a:endParaRPr kumimoji="0" lang="en-US" altLang="zh-CN" sz="2200" b="0" i="0" u="none" strike="noStrike" cap="none" normalizeH="0" baseline="0" dirty="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a:ln>
                          <a:noFill/>
                        </a:ln>
                        <a:solidFill>
                          <a:schemeClr val="tx1"/>
                        </a:solidFill>
                        <a:effectLst/>
                        <a:latin typeface="Optima" charset="0"/>
                        <a:ea typeface="宋体" charset="-122"/>
                        <a:cs typeface="Optima" charset="0"/>
                      </a:endParaRPr>
                    </a:p>
                  </a:txBody>
                  <a:tcPr marL="95879" marR="958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000" b="0" i="0" u="none" strike="noStrike" cap="none" normalizeH="0" baseline="0" dirty="0">
                        <a:ln>
                          <a:noFill/>
                        </a:ln>
                        <a:solidFill>
                          <a:schemeClr val="tx1"/>
                        </a:solidFill>
                        <a:effectLst/>
                        <a:latin typeface="Optima" charset="0"/>
                        <a:ea typeface="宋体" charset="-122"/>
                        <a:cs typeface="Optima" charset="0"/>
                      </a:endParaRPr>
                    </a:p>
                  </a:txBody>
                  <a:tcPr marL="95879" marR="958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53842" name="Group 178"/>
          <p:cNvGraphicFramePr>
            <a:graphicFrameLocks noGrp="1"/>
          </p:cNvGraphicFramePr>
          <p:nvPr>
            <p:ph sz="quarter" idx="4294967295"/>
          </p:nvPr>
        </p:nvGraphicFramePr>
        <p:xfrm>
          <a:off x="1362075" y="4175125"/>
          <a:ext cx="7315200" cy="457200"/>
        </p:xfrm>
        <a:graphic>
          <a:graphicData uri="http://schemas.openxmlformats.org/drawingml/2006/table">
            <a:tbl>
              <a:tblPr/>
              <a:tblGrid>
                <a:gridCol w="1166813"/>
                <a:gridCol w="1457325"/>
                <a:gridCol w="1271587"/>
                <a:gridCol w="1193800"/>
                <a:gridCol w="1192213"/>
                <a:gridCol w="1033462"/>
              </a:tblGrid>
              <a:tr h="457200">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200" b="0" i="0" u="none" strike="noStrike" cap="none" normalizeH="0" baseline="0">
                        <a:ln>
                          <a:noFill/>
                        </a:ln>
                        <a:solidFill>
                          <a:schemeClr val="tx1"/>
                        </a:solidFill>
                        <a:effectLst/>
                        <a:latin typeface="Optima" charset="0"/>
                        <a:ea typeface="宋体" charset="-122"/>
                        <a:cs typeface="Optim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600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53847" name="Group 183"/>
          <p:cNvGraphicFramePr>
            <a:graphicFrameLocks noGrp="1"/>
          </p:cNvGraphicFramePr>
          <p:nvPr>
            <p:ph sz="quarter" idx="4294967295"/>
          </p:nvPr>
        </p:nvGraphicFramePr>
        <p:xfrm>
          <a:off x="1355725" y="4640263"/>
          <a:ext cx="7315202" cy="433069"/>
        </p:xfrm>
        <a:graphic>
          <a:graphicData uri="http://schemas.openxmlformats.org/drawingml/2006/table">
            <a:tbl>
              <a:tblPr/>
              <a:tblGrid>
                <a:gridCol w="1166192"/>
                <a:gridCol w="1457739"/>
                <a:gridCol w="1272209"/>
                <a:gridCol w="1192696"/>
                <a:gridCol w="1192696"/>
                <a:gridCol w="1033670"/>
              </a:tblGrid>
              <a:tr h="430212">
                <a:tc>
                  <a:txBody>
                    <a:body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pitchFamily="2" charset="2"/>
                        <a:buNone/>
                        <a:tabLst/>
                      </a:pPr>
                      <a:r>
                        <a:rPr kumimoji="0" lang="en-US" altLang="zh-CN" sz="2200" b="0" i="0" u="none" strike="noStrike" cap="none" normalizeH="0" baseline="0" dirty="0" smtClean="0">
                          <a:ln>
                            <a:noFill/>
                          </a:ln>
                          <a:solidFill>
                            <a:schemeClr val="tx1"/>
                          </a:solidFill>
                          <a:effectLst/>
                          <a:latin typeface="Optima"/>
                          <a:ea typeface="宋体" pitchFamily="2" charset="-122"/>
                          <a:cs typeface="Optima"/>
                        </a:rPr>
                        <a: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pitchFamily="2" charset="2"/>
                        <a:buNone/>
                        <a:tabLst/>
                      </a:pPr>
                      <a:r>
                        <a:rPr kumimoji="0" lang="en-US" altLang="zh-CN" sz="2200" b="0" i="0" u="none" strike="noStrike" cap="none" normalizeH="0" baseline="0" dirty="0" smtClean="0">
                          <a:ln>
                            <a:noFill/>
                          </a:ln>
                          <a:solidFill>
                            <a:schemeClr val="tx1"/>
                          </a:solidFill>
                          <a:effectLst/>
                          <a:latin typeface="Optima"/>
                          <a:ea typeface="宋体" pitchFamily="2" charset="-122"/>
                          <a:cs typeface="Optima"/>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pitchFamily="2" charset="2"/>
                        <a:buNone/>
                        <a:tabLst/>
                      </a:pPr>
                      <a:r>
                        <a:rPr kumimoji="0" lang="en-US" altLang="zh-CN" sz="2200" b="0" i="0" u="none" strike="noStrike" cap="none" normalizeH="0" baseline="0" dirty="0" smtClean="0">
                          <a:ln>
                            <a:noFill/>
                          </a:ln>
                          <a:solidFill>
                            <a:schemeClr val="tx1"/>
                          </a:solidFill>
                          <a:effectLst/>
                          <a:latin typeface="Optima"/>
                          <a:ea typeface="宋体" pitchFamily="2" charset="-122"/>
                          <a:cs typeface="Optima"/>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pitchFamily="2" charset="2"/>
                        <a:buNone/>
                        <a:tabLst/>
                      </a:pPr>
                      <a:r>
                        <a:rPr kumimoji="0" lang="en-US" altLang="zh-CN" sz="2200" b="0" i="0" u="none" strike="noStrike" cap="none" normalizeH="0" baseline="0" dirty="0" smtClean="0">
                          <a:ln>
                            <a:noFill/>
                          </a:ln>
                          <a:solidFill>
                            <a:schemeClr val="tx1"/>
                          </a:solidFill>
                          <a:effectLst/>
                          <a:latin typeface="Optima"/>
                          <a:ea typeface="宋体" pitchFamily="2" charset="-122"/>
                          <a:cs typeface="Optima"/>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pitchFamily="2" charset="2"/>
                        <a:buNone/>
                        <a:tabLst/>
                      </a:pPr>
                      <a:r>
                        <a:rPr kumimoji="0" lang="en-US" altLang="zh-CN" sz="2200" b="0" i="0" u="none" strike="noStrike" cap="none" normalizeH="0" baseline="0" dirty="0" smtClean="0">
                          <a:ln>
                            <a:noFill/>
                          </a:ln>
                          <a:solidFill>
                            <a:schemeClr val="tx1"/>
                          </a:solidFill>
                          <a:effectLst/>
                          <a:latin typeface="Optima"/>
                          <a:ea typeface="宋体" pitchFamily="2" charset="-122"/>
                          <a:cs typeface="Optima"/>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pitchFamily="2" charset="2"/>
                        <a:buNone/>
                        <a:tabLst/>
                      </a:pPr>
                      <a:r>
                        <a:rPr kumimoji="0" lang="en-US" altLang="zh-CN" sz="2200" b="0" i="0" u="none" strike="noStrike" cap="none" normalizeH="0" baseline="0" dirty="0" smtClean="0">
                          <a:ln>
                            <a:noFill/>
                          </a:ln>
                          <a:solidFill>
                            <a:schemeClr val="tx1"/>
                          </a:solidFill>
                          <a:effectLst/>
                          <a:latin typeface="Optima"/>
                          <a:ea typeface="宋体" pitchFamily="2" charset="-122"/>
                          <a:cs typeface="Optima"/>
                        </a:rPr>
                        <a:t>800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53852" name="Group 188"/>
          <p:cNvGraphicFramePr>
            <a:graphicFrameLocks noGrp="1"/>
          </p:cNvGraphicFramePr>
          <p:nvPr>
            <p:ph sz="quarter" idx="4294967295"/>
          </p:nvPr>
        </p:nvGraphicFramePr>
        <p:xfrm>
          <a:off x="1355725" y="5068888"/>
          <a:ext cx="7315200" cy="457200"/>
        </p:xfrm>
        <a:graphic>
          <a:graphicData uri="http://schemas.openxmlformats.org/drawingml/2006/table">
            <a:tbl>
              <a:tblPr/>
              <a:tblGrid>
                <a:gridCol w="1166813"/>
                <a:gridCol w="1457325"/>
                <a:gridCol w="1271587"/>
                <a:gridCol w="1193800"/>
                <a:gridCol w="1192213"/>
                <a:gridCol w="1033462"/>
              </a:tblGrid>
              <a:tr h="457200">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200" b="0" i="0" u="none" strike="noStrike" cap="none" normalizeH="0" baseline="0">
                        <a:ln>
                          <a:noFill/>
                        </a:ln>
                        <a:solidFill>
                          <a:schemeClr val="tx1"/>
                        </a:solidFill>
                        <a:effectLst/>
                        <a:latin typeface="Optima" charset="0"/>
                        <a:ea typeface="宋体" charset="-122"/>
                        <a:cs typeface="Optim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700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53864" name="Group 200"/>
          <p:cNvGraphicFramePr>
            <a:graphicFrameLocks noGrp="1"/>
          </p:cNvGraphicFramePr>
          <p:nvPr/>
        </p:nvGraphicFramePr>
        <p:xfrm>
          <a:off x="1355725" y="5513388"/>
          <a:ext cx="7315200" cy="433069"/>
        </p:xfrm>
        <a:graphic>
          <a:graphicData uri="http://schemas.openxmlformats.org/drawingml/2006/table">
            <a:tbl>
              <a:tblPr/>
              <a:tblGrid>
                <a:gridCol w="1168400"/>
                <a:gridCol w="1455738"/>
                <a:gridCol w="1271587"/>
                <a:gridCol w="1193800"/>
                <a:gridCol w="1192213"/>
                <a:gridCol w="1033462"/>
              </a:tblGrid>
              <a:tr h="430212">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200" b="0" i="0" u="none" strike="noStrike" cap="none" normalizeH="0" baseline="0">
                        <a:ln>
                          <a:noFill/>
                        </a:ln>
                        <a:solidFill>
                          <a:schemeClr val="tx1"/>
                        </a:solidFill>
                        <a:effectLst/>
                        <a:latin typeface="Optima" charset="0"/>
                        <a:ea typeface="宋体" charset="-122"/>
                        <a:cs typeface="Optim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200" b="0" i="0" u="none" strike="noStrike" cap="none" normalizeH="0" baseline="0">
                        <a:ln>
                          <a:noFill/>
                        </a:ln>
                        <a:solidFill>
                          <a:schemeClr val="tx1"/>
                        </a:solidFill>
                        <a:effectLst/>
                        <a:latin typeface="Optima" charset="0"/>
                        <a:ea typeface="宋体" charset="-122"/>
                        <a:cs typeface="Optim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500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53863" name="Group 199"/>
          <p:cNvGraphicFramePr>
            <a:graphicFrameLocks noGrp="1"/>
          </p:cNvGraphicFramePr>
          <p:nvPr/>
        </p:nvGraphicFramePr>
        <p:xfrm>
          <a:off x="1343025" y="5972175"/>
          <a:ext cx="7343775" cy="432691"/>
        </p:xfrm>
        <a:graphic>
          <a:graphicData uri="http://schemas.openxmlformats.org/drawingml/2006/table">
            <a:tbl>
              <a:tblPr/>
              <a:tblGrid>
                <a:gridCol w="1196975"/>
                <a:gridCol w="1436688"/>
                <a:gridCol w="1277937"/>
                <a:gridCol w="1196975"/>
                <a:gridCol w="1196975"/>
                <a:gridCol w="1038225"/>
              </a:tblGrid>
              <a:tr h="409575">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200</a:t>
                      </a:r>
                    </a:p>
                  </a:txBody>
                  <a:tcPr marL="91450" marR="91450" marT="45531" marB="455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200" b="0" i="0" u="none" strike="noStrike" cap="none" normalizeH="0" baseline="0">
                        <a:ln>
                          <a:noFill/>
                        </a:ln>
                        <a:solidFill>
                          <a:schemeClr val="tx1"/>
                        </a:solidFill>
                        <a:effectLst/>
                        <a:latin typeface="Optima" charset="0"/>
                        <a:ea typeface="宋体" charset="-122"/>
                        <a:cs typeface="Optima" charset="0"/>
                      </a:endParaRPr>
                    </a:p>
                  </a:txBody>
                  <a:tcPr marL="91450" marR="91450" marT="45531" marB="455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200" b="0" i="0" u="none" strike="noStrike" cap="none" normalizeH="0" baseline="0">
                        <a:ln>
                          <a:noFill/>
                        </a:ln>
                        <a:solidFill>
                          <a:schemeClr val="tx1"/>
                        </a:solidFill>
                        <a:effectLst/>
                        <a:latin typeface="Optima" charset="0"/>
                        <a:ea typeface="宋体" charset="-122"/>
                        <a:cs typeface="Optima" charset="0"/>
                      </a:endParaRPr>
                    </a:p>
                  </a:txBody>
                  <a:tcPr marL="91450" marR="91450" marT="45531" marB="455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200" b="0" i="0" u="none" strike="noStrike" cap="none" normalizeH="0" baseline="0">
                        <a:ln>
                          <a:noFill/>
                        </a:ln>
                        <a:solidFill>
                          <a:schemeClr val="tx1"/>
                        </a:solidFill>
                        <a:effectLst/>
                        <a:latin typeface="Optima" charset="0"/>
                        <a:ea typeface="宋体" charset="-122"/>
                        <a:cs typeface="Optima" charset="0"/>
                      </a:endParaRPr>
                    </a:p>
                  </a:txBody>
                  <a:tcPr marL="91450" marR="91450" marT="45531" marB="455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endParaRPr kumimoji="0" lang="zh-CN" altLang="en-US" sz="2200" b="0" i="0" u="none" strike="noStrike" cap="none" normalizeH="0" baseline="0">
                        <a:ln>
                          <a:noFill/>
                        </a:ln>
                        <a:solidFill>
                          <a:schemeClr val="tx1"/>
                        </a:solidFill>
                        <a:effectLst/>
                        <a:latin typeface="Optima" charset="0"/>
                        <a:ea typeface="宋体" charset="-122"/>
                        <a:cs typeface="Optima" charset="0"/>
                      </a:endParaRPr>
                    </a:p>
                  </a:txBody>
                  <a:tcPr marL="91450" marR="91450" marT="45531" marB="455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Times" charset="0"/>
                        <a:defRPr sz="2400">
                          <a:solidFill>
                            <a:schemeClr val="tx1"/>
                          </a:solidFill>
                          <a:latin typeface="Optima" charset="0"/>
                          <a:ea typeface="ＭＳ Ｐゴシック" charset="-128"/>
                          <a:cs typeface="Optima" charset="0"/>
                        </a:defRPr>
                      </a:lvl1pPr>
                      <a:lvl2pPr marL="742950" indent="-285750" eaLnBrk="0" hangingPunct="0">
                        <a:spcBef>
                          <a:spcPct val="20000"/>
                        </a:spcBef>
                        <a:buClr>
                          <a:schemeClr val="accent1"/>
                        </a:buClr>
                        <a:buFont typeface="Times" charset="0"/>
                        <a:defRPr sz="2000">
                          <a:solidFill>
                            <a:schemeClr val="tx1"/>
                          </a:solidFill>
                          <a:latin typeface="Optima" charset="0"/>
                          <a:ea typeface="ＭＳ Ｐゴシック" charset="-128"/>
                          <a:cs typeface="Optima" charset="0"/>
                        </a:defRPr>
                      </a:lvl2pPr>
                      <a:lvl3pPr marL="1143000" indent="-228600" eaLnBrk="0" hangingPunct="0">
                        <a:spcBef>
                          <a:spcPct val="20000"/>
                        </a:spcBef>
                        <a:buClr>
                          <a:schemeClr val="accent1"/>
                        </a:buClr>
                        <a:buFont typeface="Times" charset="0"/>
                        <a:defRPr>
                          <a:solidFill>
                            <a:schemeClr val="tx1"/>
                          </a:solidFill>
                          <a:latin typeface="Optima" charset="0"/>
                          <a:ea typeface="ＭＳ Ｐゴシック" charset="-128"/>
                          <a:cs typeface="Optima" charset="0"/>
                        </a:defRPr>
                      </a:lvl3pPr>
                      <a:lvl4pPr marL="1600200" indent="-228600" eaLnBrk="0" hangingPunct="0">
                        <a:spcBef>
                          <a:spcPct val="20000"/>
                        </a:spcBef>
                        <a:buClr>
                          <a:schemeClr val="accent1"/>
                        </a:buClr>
                        <a:buFont typeface="Times" charset="0"/>
                        <a:defRPr sz="1600">
                          <a:solidFill>
                            <a:schemeClr val="tx1"/>
                          </a:solidFill>
                          <a:latin typeface="Optima" charset="0"/>
                          <a:ea typeface="ＭＳ Ｐゴシック" charset="-128"/>
                          <a:cs typeface="Optima" charset="0"/>
                        </a:defRPr>
                      </a:lvl4pPr>
                      <a:lvl5pPr marL="2057400" indent="-228600" eaLnBrk="0" hangingPunct="0">
                        <a:spcBef>
                          <a:spcPct val="20000"/>
                        </a:spcBef>
                        <a:buClr>
                          <a:schemeClr val="accent1"/>
                        </a:buClr>
                        <a:buFont typeface="Times" charset="0"/>
                        <a:defRPr sz="14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defRPr sz="1400">
                          <a:solidFill>
                            <a:schemeClr val="tx1"/>
                          </a:solidFill>
                          <a:latin typeface="Optima" charset="0"/>
                          <a:ea typeface="ＭＳ Ｐゴシック" charset="-128"/>
                          <a:cs typeface="Optima" charset="0"/>
                        </a:defRPr>
                      </a:lvl9pPr>
                    </a:lstStyle>
                    <a:p>
                      <a:pPr marL="0" marR="0" lvl="0" indent="0" algn="ctr" defTabSz="914400" rtl="0" eaLnBrk="0" fontAlgn="base" latinLnBrk="0" hangingPunct="0">
                        <a:lnSpc>
                          <a:spcPct val="95000"/>
                        </a:lnSpc>
                        <a:spcBef>
                          <a:spcPct val="25000"/>
                        </a:spcBef>
                        <a:spcAft>
                          <a:spcPct val="0"/>
                        </a:spcAft>
                        <a:buClr>
                          <a:schemeClr val="accent1"/>
                        </a:buClr>
                        <a:buSzPct val="75000"/>
                        <a:buFont typeface="Wingdings" charset="2"/>
                        <a:buNone/>
                        <a:tabLst/>
                      </a:pPr>
                      <a:r>
                        <a:rPr kumimoji="0" lang="en-US" altLang="zh-CN" sz="2200" b="0" i="0" u="none" strike="noStrike" cap="none" normalizeH="0" baseline="0">
                          <a:ln>
                            <a:noFill/>
                          </a:ln>
                          <a:solidFill>
                            <a:schemeClr val="tx1"/>
                          </a:solidFill>
                          <a:effectLst/>
                          <a:latin typeface="Optima" charset="0"/>
                          <a:ea typeface="宋体" charset="-122"/>
                          <a:cs typeface="Optima" charset="0"/>
                        </a:rPr>
                        <a:t>200</a:t>
                      </a:r>
                    </a:p>
                  </a:txBody>
                  <a:tcPr marL="91450" marR="91450" marT="45531" marB="4553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6396" name="Rectangle 61"/>
          <p:cNvSpPr>
            <a:spLocks noChangeArrowheads="1"/>
          </p:cNvSpPr>
          <p:nvPr/>
        </p:nvSpPr>
        <p:spPr bwMode="auto">
          <a:xfrm>
            <a:off x="609600" y="1168400"/>
            <a:ext cx="7848600" cy="217646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a:spAutoFit/>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defTabSz="4572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eaLnBrk="1" hangingPunct="1">
              <a:lnSpc>
                <a:spcPct val="90000"/>
              </a:lnSpc>
              <a:spcBef>
                <a:spcPct val="50000"/>
              </a:spcBef>
              <a:buSzPct val="75000"/>
              <a:buFontTx/>
              <a:buNone/>
            </a:pPr>
            <a:r>
              <a:rPr lang="en-US" altLang="zh-CN" sz="2000"/>
              <a:t>What is the clock cycle time, assuming</a:t>
            </a:r>
          </a:p>
          <a:p>
            <a:pPr lvl="1" eaLnBrk="1" hangingPunct="1">
              <a:lnSpc>
                <a:spcPct val="85000"/>
              </a:lnSpc>
              <a:spcBef>
                <a:spcPct val="50000"/>
              </a:spcBef>
              <a:buFont typeface="Arial" charset="0"/>
              <a:buChar char="•"/>
            </a:pPr>
            <a:r>
              <a:rPr lang="en-US" altLang="zh-CN" sz="1800"/>
              <a:t> Instruction and Data Memory (200 ps)</a:t>
            </a:r>
          </a:p>
          <a:p>
            <a:pPr lvl="1" eaLnBrk="1" hangingPunct="1">
              <a:lnSpc>
                <a:spcPct val="85000"/>
              </a:lnSpc>
              <a:spcBef>
                <a:spcPct val="50000"/>
              </a:spcBef>
              <a:buFont typeface="Arial" charset="0"/>
              <a:buChar char="•"/>
            </a:pPr>
            <a:r>
              <a:rPr lang="en-US" altLang="zh-CN" sz="1800"/>
              <a:t> ALU and adders (200 ps)</a:t>
            </a:r>
          </a:p>
          <a:p>
            <a:pPr lvl="1" eaLnBrk="1" hangingPunct="1">
              <a:lnSpc>
                <a:spcPct val="85000"/>
              </a:lnSpc>
              <a:spcBef>
                <a:spcPct val="50000"/>
              </a:spcBef>
              <a:buFont typeface="Arial" charset="0"/>
              <a:buChar char="•"/>
            </a:pPr>
            <a:r>
              <a:rPr lang="en-US" altLang="zh-CN" sz="1800"/>
              <a:t> Register File access (reads or writes) (100 ps)</a:t>
            </a:r>
          </a:p>
          <a:p>
            <a:pPr eaLnBrk="1" hangingPunct="1">
              <a:lnSpc>
                <a:spcPct val="85000"/>
              </a:lnSpc>
              <a:spcBef>
                <a:spcPct val="50000"/>
              </a:spcBef>
              <a:buFontTx/>
              <a:buNone/>
            </a:pPr>
            <a:r>
              <a:rPr lang="en-US" altLang="zh-CN" sz="2000"/>
              <a:t>Assume negligible delays for muxes, control unit, sign extend, PC access, shift left 2, wires</a:t>
            </a:r>
          </a:p>
        </p:txBody>
      </p:sp>
      <p:sp>
        <p:nvSpPr>
          <p:cNvPr id="12" name="Oval 11"/>
          <p:cNvSpPr>
            <a:spLocks noChangeArrowheads="1"/>
          </p:cNvSpPr>
          <p:nvPr/>
        </p:nvSpPr>
        <p:spPr bwMode="auto">
          <a:xfrm>
            <a:off x="7780338" y="4495800"/>
            <a:ext cx="677862" cy="685800"/>
          </a:xfrm>
          <a:prstGeom prst="ellipse">
            <a:avLst/>
          </a:prstGeom>
          <a:noFill/>
          <a:ln w="31750">
            <a:solidFill>
              <a:srgbClr val="FF0000"/>
            </a:solidFill>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lstStyle>
            <a:lvl1pPr>
              <a:spcBef>
                <a:spcPct val="20000"/>
              </a:spcBef>
              <a:buClr>
                <a:schemeClr val="accent1"/>
              </a:buClr>
              <a:buFont typeface="Times" charset="0"/>
              <a:buChar char="•"/>
              <a:defRPr sz="2800">
                <a:solidFill>
                  <a:schemeClr val="tx1"/>
                </a:solidFill>
                <a:latin typeface="Optima" charset="0"/>
                <a:ea typeface="ＭＳ Ｐゴシック" charset="-128"/>
                <a:cs typeface="Optima" charset="0"/>
              </a:defRPr>
            </a:lvl1pPr>
            <a:lvl2pPr marL="742950" indent="-285750">
              <a:spcBef>
                <a:spcPct val="20000"/>
              </a:spcBef>
              <a:buClr>
                <a:schemeClr val="accent1"/>
              </a:buClr>
              <a:buFont typeface="Times" charset="0"/>
              <a:buChar char="•"/>
              <a:defRPr sz="2400">
                <a:solidFill>
                  <a:schemeClr val="tx1"/>
                </a:solidFill>
                <a:latin typeface="Optima" charset="0"/>
                <a:ea typeface="ＭＳ Ｐゴシック" charset="-128"/>
                <a:cs typeface="Optima" charset="0"/>
              </a:defRPr>
            </a:lvl2pPr>
            <a:lvl3pPr marL="1143000" indent="-228600">
              <a:spcBef>
                <a:spcPct val="20000"/>
              </a:spcBef>
              <a:buClr>
                <a:schemeClr val="accent1"/>
              </a:buClr>
              <a:buFont typeface="Times" charset="0"/>
              <a:buChar char="•"/>
              <a:defRPr sz="2000">
                <a:solidFill>
                  <a:schemeClr val="tx1"/>
                </a:solidFill>
                <a:latin typeface="Optima" charset="0"/>
                <a:ea typeface="ＭＳ Ｐゴシック" charset="-128"/>
                <a:cs typeface="Optima" charset="0"/>
              </a:defRPr>
            </a:lvl3pPr>
            <a:lvl4pPr marL="1600200" indent="-228600">
              <a:spcBef>
                <a:spcPct val="20000"/>
              </a:spcBef>
              <a:buClr>
                <a:schemeClr val="accent1"/>
              </a:buClr>
              <a:buFont typeface="Times" charset="0"/>
              <a:buChar char="•"/>
              <a:defRPr>
                <a:solidFill>
                  <a:schemeClr val="tx1"/>
                </a:solidFill>
                <a:latin typeface="Optima" charset="0"/>
                <a:ea typeface="ＭＳ Ｐゴシック" charset="-128"/>
                <a:cs typeface="Optima" charset="0"/>
              </a:defRPr>
            </a:lvl4pPr>
            <a:lvl5pPr marL="2057400" indent="-228600">
              <a:spcBef>
                <a:spcPct val="20000"/>
              </a:spcBef>
              <a:buClr>
                <a:schemeClr val="accent1"/>
              </a:buClr>
              <a:buFont typeface="Times" charset="0"/>
              <a:buChar char="•"/>
              <a:defRPr sz="1600">
                <a:solidFill>
                  <a:schemeClr val="tx1"/>
                </a:solidFill>
                <a:latin typeface="Optima" charset="0"/>
                <a:ea typeface="ＭＳ Ｐゴシック" charset="-128"/>
                <a:cs typeface="Optima" charset="0"/>
              </a:defRPr>
            </a:lvl5pPr>
            <a:lvl6pPr marL="25146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6pPr>
            <a:lvl7pPr marL="29718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7pPr>
            <a:lvl8pPr marL="34290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8pPr>
            <a:lvl9pPr marL="3886200" indent="-228600" eaLnBrk="0" fontAlgn="base" hangingPunct="0">
              <a:spcBef>
                <a:spcPct val="20000"/>
              </a:spcBef>
              <a:spcAft>
                <a:spcPct val="0"/>
              </a:spcAft>
              <a:buClr>
                <a:schemeClr val="accent1"/>
              </a:buClr>
              <a:buFont typeface="Times" charset="0"/>
              <a:buChar char="•"/>
              <a:defRPr sz="1600">
                <a:solidFill>
                  <a:schemeClr val="tx1"/>
                </a:solidFill>
                <a:latin typeface="Optima" charset="0"/>
                <a:ea typeface="ＭＳ Ｐゴシック" charset="-128"/>
                <a:cs typeface="Optima" charset="0"/>
              </a:defRPr>
            </a:lvl9pPr>
          </a:lstStyle>
          <a:p>
            <a:pPr defTabSz="914400">
              <a:spcBef>
                <a:spcPct val="0"/>
              </a:spcBef>
              <a:buClrTx/>
              <a:buFontTx/>
              <a:buNone/>
            </a:pPr>
            <a:endParaRPr lang="en-US" altLang="en-US" sz="1400">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538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538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538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538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538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304800" y="152400"/>
            <a:ext cx="8610600" cy="762000"/>
          </a:xfrm>
        </p:spPr>
        <p:txBody>
          <a:bodyPr/>
          <a:lstStyle/>
          <a:p>
            <a:pPr eaLnBrk="1" hangingPunct="1"/>
            <a:r>
              <a:rPr lang="en-US" altLang="en-US">
                <a:latin typeface="Optima" charset="0"/>
                <a:ea typeface="ＭＳ Ｐゴシック" charset="-128"/>
                <a:cs typeface="Optima" charset="0"/>
              </a:rPr>
              <a:t>Putting the Elements Together</a:t>
            </a:r>
          </a:p>
        </p:txBody>
      </p:sp>
      <p:pic>
        <p:nvPicPr>
          <p:cNvPr id="105" name="Picture 104" descr="Screen Shot 2018-09-18 at 8.56.03 PM.png"/>
          <p:cNvPicPr>
            <a:picLocks noChangeAspect="1"/>
          </p:cNvPicPr>
          <p:nvPr/>
        </p:nvPicPr>
        <p:blipFill>
          <a:blip r:embed="rId3"/>
          <a:stretch>
            <a:fillRect/>
          </a:stretch>
        </p:blipFill>
        <p:spPr>
          <a:xfrm>
            <a:off x="575453" y="1219200"/>
            <a:ext cx="8339947" cy="563880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3" name="Content Placeholder 2"/>
          <p:cNvSpPr>
            <a:spLocks noGrp="1"/>
          </p:cNvSpPr>
          <p:nvPr>
            <p:ph idx="1"/>
          </p:nvPr>
        </p:nvSpPr>
        <p:spPr/>
        <p:txBody>
          <a:bodyPr/>
          <a:lstStyle/>
          <a:p>
            <a:r>
              <a:rPr lang="en-US" sz="2000" dirty="0" smtClean="0"/>
              <a:t>I Instruction:</a:t>
            </a:r>
          </a:p>
          <a:p>
            <a:pPr lvl="1"/>
            <a:r>
              <a:rPr lang="en-US" sz="2000" dirty="0" smtClean="0"/>
              <a:t>That is an easy one to visualize.  The 12 bit immediate from the instruction has to be formatted to be able to be part of the math instruction and then fed to the ALU.</a:t>
            </a:r>
          </a:p>
          <a:p>
            <a:pPr lvl="1"/>
            <a:r>
              <a:rPr lang="en-US" sz="2000" dirty="0" smtClean="0"/>
              <a:t>What formatting do we have to do?</a:t>
            </a:r>
          </a:p>
          <a:p>
            <a:r>
              <a:rPr lang="en-US" sz="2000" dirty="0" smtClean="0"/>
              <a:t>BR Instruction:</a:t>
            </a:r>
          </a:p>
          <a:p>
            <a:pPr lvl="1"/>
            <a:r>
              <a:rPr lang="en-US" sz="2000" dirty="0" smtClean="0"/>
              <a:t>This one is a bit tricky since we have to pipe the entire address in the register to the PC</a:t>
            </a:r>
          </a:p>
          <a:p>
            <a:r>
              <a:rPr lang="en-US" sz="2000" dirty="0" smtClean="0"/>
              <a:t>B Instruction:</a:t>
            </a:r>
          </a:p>
          <a:p>
            <a:pPr lvl="1"/>
            <a:r>
              <a:rPr lang="en-US" sz="2000" dirty="0" smtClean="0"/>
              <a:t>This instruction requires taking the B offset adding it to the PC.</a:t>
            </a:r>
          </a:p>
          <a:p>
            <a:pPr lvl="1"/>
            <a:r>
              <a:rPr lang="en-US" sz="2000" dirty="0" smtClean="0"/>
              <a:t>What’s the issue with just using the exact same hardware as the conditional branch instructions?    </a:t>
            </a:r>
          </a:p>
          <a:p>
            <a:pPr>
              <a:buNone/>
            </a:pP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Thing to Understand</a:t>
            </a:r>
            <a:endParaRPr lang="en-US" dirty="0"/>
          </a:p>
        </p:txBody>
      </p:sp>
      <p:sp>
        <p:nvSpPr>
          <p:cNvPr id="3" name="Content Placeholder 2"/>
          <p:cNvSpPr>
            <a:spLocks noGrp="1"/>
          </p:cNvSpPr>
          <p:nvPr>
            <p:ph idx="1"/>
          </p:nvPr>
        </p:nvSpPr>
        <p:spPr/>
        <p:txBody>
          <a:bodyPr/>
          <a:lstStyle/>
          <a:p>
            <a:r>
              <a:rPr lang="en-US" dirty="0" smtClean="0"/>
              <a:t>The “wires” from the instruction memory unit are hooked up at the same time to several things. Which wires do what is a function of controlling the </a:t>
            </a:r>
            <a:r>
              <a:rPr lang="en-US" dirty="0" err="1" smtClean="0"/>
              <a:t>muxes</a:t>
            </a:r>
            <a:r>
              <a:rPr lang="en-US" dirty="0" smtClean="0"/>
              <a:t>.</a:t>
            </a:r>
            <a:endParaRPr lang="en-US" dirty="0"/>
          </a:p>
        </p:txBody>
      </p:sp>
      <p:pic>
        <p:nvPicPr>
          <p:cNvPr id="4" name="Picture 3" descr="Screen Shot 2018-09-18 at 8.56.03 PM.png"/>
          <p:cNvPicPr>
            <a:picLocks noChangeAspect="1"/>
          </p:cNvPicPr>
          <p:nvPr/>
        </p:nvPicPr>
        <p:blipFill>
          <a:blip r:embed="rId2"/>
          <a:stretch>
            <a:fillRect/>
          </a:stretch>
        </p:blipFill>
        <p:spPr>
          <a:xfrm>
            <a:off x="2133600" y="3200400"/>
            <a:ext cx="4910947" cy="3320387"/>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 instruction</a:t>
            </a:r>
            <a:endParaRPr lang="en-US" dirty="0"/>
          </a:p>
        </p:txBody>
      </p:sp>
      <p:pic>
        <p:nvPicPr>
          <p:cNvPr id="4" name="Content Placeholder 3" descr="Screen Shot 2018-09-23 at 9.45.38 AM.png"/>
          <p:cNvPicPr>
            <a:picLocks noGrp="1" noChangeAspect="1"/>
          </p:cNvPicPr>
          <p:nvPr>
            <p:ph idx="1"/>
          </p:nvPr>
        </p:nvPicPr>
        <p:blipFill>
          <a:blip r:embed="rId2"/>
          <a:stretch>
            <a:fillRect/>
          </a:stretch>
        </p:blipFill>
        <p:spPr>
          <a:xfrm>
            <a:off x="457200" y="1143000"/>
            <a:ext cx="8229600" cy="2863198"/>
          </a:xfrm>
        </p:spPr>
      </p:pic>
      <p:pic>
        <p:nvPicPr>
          <p:cNvPr id="6" name="Content Placeholder 3" descr="Screen Shot 2018-09-23 at 9.49.02 AM.png"/>
          <p:cNvPicPr>
            <a:picLocks noChangeAspect="1"/>
          </p:cNvPicPr>
          <p:nvPr/>
        </p:nvPicPr>
        <p:blipFill>
          <a:blip r:embed="rId3"/>
          <a:stretch>
            <a:fillRect/>
          </a:stretch>
        </p:blipFill>
        <p:spPr bwMode="auto">
          <a:xfrm>
            <a:off x="228600" y="3771900"/>
            <a:ext cx="8229600" cy="285184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We add </a:t>
            </a:r>
            <a:r>
              <a:rPr lang="en-US" sz="2800" dirty="0" err="1" smtClean="0"/>
              <a:t>muxes</a:t>
            </a:r>
            <a:r>
              <a:rPr lang="en-US" sz="2800" dirty="0" smtClean="0"/>
              <a:t> to allow selecting which bits for what</a:t>
            </a:r>
            <a:endParaRPr lang="en-US" sz="2800" dirty="0"/>
          </a:p>
        </p:txBody>
      </p:sp>
      <p:pic>
        <p:nvPicPr>
          <p:cNvPr id="4" name="Content Placeholder 3" descr="Screen Shot 2018-09-23 at 10.26.44 AM.png"/>
          <p:cNvPicPr>
            <a:picLocks noGrp="1" noChangeAspect="1"/>
          </p:cNvPicPr>
          <p:nvPr>
            <p:ph idx="1"/>
          </p:nvPr>
        </p:nvPicPr>
        <p:blipFill>
          <a:blip r:embed="rId2"/>
          <a:stretch>
            <a:fillRect/>
          </a:stretch>
        </p:blipFill>
        <p:spPr>
          <a:xfrm>
            <a:off x="457200" y="1414252"/>
            <a:ext cx="8229600" cy="4715295"/>
          </a:xfrm>
        </p:spPr>
      </p:pic>
      <p:sp>
        <p:nvSpPr>
          <p:cNvPr id="5" name="Cloud 4"/>
          <p:cNvSpPr/>
          <p:nvPr/>
        </p:nvSpPr>
        <p:spPr bwMode="auto">
          <a:xfrm>
            <a:off x="3048000" y="3124200"/>
            <a:ext cx="1389380" cy="1198880"/>
          </a:xfrm>
          <a:prstGeom prst="cloud">
            <a:avLst/>
          </a:prstGeom>
          <a:noFill/>
          <a:ln w="31750" cap="flat" cmpd="sng" algn="ctr">
            <a:solidFill>
              <a:schemeClr val="tx1"/>
            </a:solidFill>
            <a:prstDash val="solid"/>
            <a:round/>
            <a:headEnd type="none" w="med" len="med"/>
            <a:tailEnd type="none" w="med" len="med"/>
          </a:ln>
          <a:effectLst/>
        </p:spPr>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Unconditional Branch</a:t>
            </a:r>
            <a:endParaRPr lang="en-US" dirty="0"/>
          </a:p>
        </p:txBody>
      </p:sp>
      <p:pic>
        <p:nvPicPr>
          <p:cNvPr id="4" name="Content Placeholder 3" descr="Screen Shot 2018-09-23 at 10.42.33 AM.png"/>
          <p:cNvPicPr>
            <a:picLocks noGrp="1" noChangeAspect="1"/>
          </p:cNvPicPr>
          <p:nvPr>
            <p:ph idx="1"/>
          </p:nvPr>
        </p:nvPicPr>
        <p:blipFill>
          <a:blip r:embed="rId2"/>
          <a:stretch>
            <a:fillRect/>
          </a:stretch>
        </p:blipFill>
        <p:spPr>
          <a:xfrm>
            <a:off x="1257577" y="1219200"/>
            <a:ext cx="6628845" cy="5105400"/>
          </a:xfr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Luck</a:t>
            </a:r>
            <a:endParaRPr lang="en-US" dirty="0"/>
          </a:p>
        </p:txBody>
      </p:sp>
      <p:sp>
        <p:nvSpPr>
          <p:cNvPr id="3" name="Content Placeholder 2"/>
          <p:cNvSpPr>
            <a:spLocks noGrp="1"/>
          </p:cNvSpPr>
          <p:nvPr>
            <p:ph idx="1"/>
          </p:nvPr>
        </p:nvSpPr>
        <p:spPr/>
        <p:txBody>
          <a:bodyPr/>
          <a:lstStyle/>
          <a:p>
            <a:r>
              <a:rPr lang="en-US" dirty="0" smtClean="0"/>
              <a:t>I have not written it yet so don’t ask</a:t>
            </a:r>
          </a:p>
          <a:p>
            <a:endParaRPr lang="en-US" dirty="0" smtClean="0"/>
          </a:p>
          <a:p>
            <a:r>
              <a:rPr lang="en-US" dirty="0" smtClean="0"/>
              <a:t>If you have read the </a:t>
            </a:r>
            <a:r>
              <a:rPr lang="en-US" dirty="0" err="1" smtClean="0"/>
              <a:t>zybook</a:t>
            </a:r>
            <a:r>
              <a:rPr lang="en-US" dirty="0" smtClean="0"/>
              <a:t> and done the exercises and done the homework and listened to the lectures versus watching football and cat videos you will do fine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Youre</a:t>
            </a:r>
            <a:r>
              <a:rPr lang="en-US" dirty="0" smtClean="0"/>
              <a:t> not going to cheat are you?</a:t>
            </a:r>
            <a:endParaRPr lang="en-US" dirty="0"/>
          </a:p>
        </p:txBody>
      </p:sp>
      <p:pic>
        <p:nvPicPr>
          <p:cNvPr id="4" name="Content Placeholder 3" descr="IMG_1255.jpg"/>
          <p:cNvPicPr>
            <a:picLocks noGrp="1" noChangeAspect="1"/>
          </p:cNvPicPr>
          <p:nvPr>
            <p:ph idx="1"/>
          </p:nvPr>
        </p:nvPicPr>
        <p:blipFill>
          <a:blip r:embed="rId2"/>
          <a:stretch>
            <a:fillRect/>
          </a:stretch>
        </p:blipFill>
        <p:spPr>
          <a:xfrm>
            <a:off x="1168400" y="1219200"/>
            <a:ext cx="6807200" cy="5105400"/>
          </a:xfrm>
        </p:spPr>
      </p:pic>
    </p:spTree>
  </p:cSld>
  <p:clrMapOvr>
    <a:masterClrMapping/>
  </p:clrMapOvr>
</p:sld>
</file>

<file path=ppt/theme/theme1.xml><?xml version="1.0" encoding="utf-8"?>
<a:theme xmlns:a="http://schemas.openxmlformats.org/drawingml/2006/main" name="lectures_optima">
  <a:themeElements>
    <a:clrScheme name="Blank Presentation 1">
      <a:dk1>
        <a:srgbClr val="000000"/>
      </a:dk1>
      <a:lt1>
        <a:srgbClr val="B3D1F0"/>
      </a:lt1>
      <a:dk2>
        <a:srgbClr val="1822CD"/>
      </a:dk2>
      <a:lt2>
        <a:srgbClr val="000000"/>
      </a:lt2>
      <a:accent1>
        <a:srgbClr val="3568C7"/>
      </a:accent1>
      <a:accent2>
        <a:srgbClr val="F06157"/>
      </a:accent2>
      <a:accent3>
        <a:srgbClr val="D6E5F6"/>
      </a:accent3>
      <a:accent4>
        <a:srgbClr val="000000"/>
      </a:accent4>
      <a:accent5>
        <a:srgbClr val="AEB9E0"/>
      </a:accent5>
      <a:accent6>
        <a:srgbClr val="D9574E"/>
      </a:accent6>
      <a:hlink>
        <a:srgbClr val="FF9218"/>
      </a:hlink>
      <a:folHlink>
        <a:srgbClr val="CCCCCC"/>
      </a:folHlink>
    </a:clrScheme>
    <a:fontScheme name="Blank Presentation">
      <a:majorFont>
        <a:latin typeface="Lucida Grande"/>
        <a:ea typeface=""/>
        <a:cs typeface=""/>
      </a:majorFont>
      <a:minorFont>
        <a:latin typeface="Lucida Grand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B3D1F0"/>
        </a:lt1>
        <a:dk2>
          <a:srgbClr val="1822CD"/>
        </a:dk2>
        <a:lt2>
          <a:srgbClr val="000000"/>
        </a:lt2>
        <a:accent1>
          <a:srgbClr val="3568C7"/>
        </a:accent1>
        <a:accent2>
          <a:srgbClr val="F06157"/>
        </a:accent2>
        <a:accent3>
          <a:srgbClr val="D6E5F6"/>
        </a:accent3>
        <a:accent4>
          <a:srgbClr val="000000"/>
        </a:accent4>
        <a:accent5>
          <a:srgbClr val="AEB9E0"/>
        </a:accent5>
        <a:accent6>
          <a:srgbClr val="D9574E"/>
        </a:accent6>
        <a:hlink>
          <a:srgbClr val="FF9218"/>
        </a:hlink>
        <a:folHlink>
          <a:srgbClr val="CCCCCC"/>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DCD1EB"/>
        </a:lt1>
        <a:dk2>
          <a:srgbClr val="6C18B0"/>
        </a:dk2>
        <a:lt2>
          <a:srgbClr val="000000"/>
        </a:lt2>
        <a:accent1>
          <a:srgbClr val="9968CC"/>
        </a:accent1>
        <a:accent2>
          <a:srgbClr val="FFAF18"/>
        </a:accent2>
        <a:accent3>
          <a:srgbClr val="EBE5F3"/>
        </a:accent3>
        <a:accent4>
          <a:srgbClr val="000000"/>
        </a:accent4>
        <a:accent5>
          <a:srgbClr val="CAB9E2"/>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EECAE1"/>
        </a:lt1>
        <a:dk2>
          <a:srgbClr val="DC54AD"/>
        </a:dk2>
        <a:lt2>
          <a:srgbClr val="000000"/>
        </a:lt2>
        <a:accent1>
          <a:srgbClr val="DC359C"/>
        </a:accent1>
        <a:accent2>
          <a:srgbClr val="FFAF18"/>
        </a:accent2>
        <a:accent3>
          <a:srgbClr val="F5E1EE"/>
        </a:accent3>
        <a:accent4>
          <a:srgbClr val="000000"/>
        </a:accent4>
        <a:accent5>
          <a:srgbClr val="EBAECB"/>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7E6C5"/>
        </a:lt1>
        <a:dk2>
          <a:srgbClr val="2F8B20"/>
        </a:dk2>
        <a:lt2>
          <a:srgbClr val="000000"/>
        </a:lt2>
        <a:accent1>
          <a:srgbClr val="7ABA05"/>
        </a:accent1>
        <a:accent2>
          <a:srgbClr val="FFAF18"/>
        </a:accent2>
        <a:accent3>
          <a:srgbClr val="E8F0DF"/>
        </a:accent3>
        <a:accent4>
          <a:srgbClr val="000000"/>
        </a:accent4>
        <a:accent5>
          <a:srgbClr val="BED9AA"/>
        </a:accent5>
        <a:accent6>
          <a:srgbClr val="E79E15"/>
        </a:accent6>
        <a:hlink>
          <a:srgbClr val="1822CD"/>
        </a:hlink>
        <a:folHlink>
          <a:srgbClr val="CCCCCC"/>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8D1A8"/>
        </a:lt1>
        <a:dk2>
          <a:srgbClr val="FF9218"/>
        </a:dk2>
        <a:lt2>
          <a:srgbClr val="000000"/>
        </a:lt2>
        <a:accent1>
          <a:srgbClr val="FFAF18"/>
        </a:accent1>
        <a:accent2>
          <a:srgbClr val="F06157"/>
        </a:accent2>
        <a:accent3>
          <a:srgbClr val="FBE5D1"/>
        </a:accent3>
        <a:accent4>
          <a:srgbClr val="000000"/>
        </a:accent4>
        <a:accent5>
          <a:srgbClr val="FFD4AB"/>
        </a:accent5>
        <a:accent6>
          <a:srgbClr val="D9574E"/>
        </a:accent6>
        <a:hlink>
          <a:srgbClr val="FF9218"/>
        </a:hlink>
        <a:folHlink>
          <a:srgbClr val="CCCCCC"/>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CCCCCC"/>
        </a:lt1>
        <a:dk2>
          <a:srgbClr val="555555"/>
        </a:dk2>
        <a:lt2>
          <a:srgbClr val="000000"/>
        </a:lt2>
        <a:accent1>
          <a:srgbClr val="AAAAAA"/>
        </a:accent1>
        <a:accent2>
          <a:srgbClr val="888888"/>
        </a:accent2>
        <a:accent3>
          <a:srgbClr val="E2E2E2"/>
        </a:accent3>
        <a:accent4>
          <a:srgbClr val="000000"/>
        </a:accent4>
        <a:accent5>
          <a:srgbClr val="D2D2D2"/>
        </a:accent5>
        <a:accent6>
          <a:srgbClr val="7B7B7B"/>
        </a:accent6>
        <a:hlink>
          <a:srgbClr val="333333"/>
        </a:hlink>
        <a:folHlink>
          <a:srgbClr val="88888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lectures_optima.potx</Template>
  <TotalTime>9405</TotalTime>
  <Words>4511</Words>
  <Application>Microsoft Macintosh PowerPoint</Application>
  <PresentationFormat>On-screen Show (4:3)</PresentationFormat>
  <Paragraphs>875</Paragraphs>
  <Slides>89</Slides>
  <Notes>35</Notes>
  <HiddenSlides>1</HiddenSlides>
  <MMClips>0</MMClips>
  <ScaleCrop>false</ScaleCrop>
  <HeadingPairs>
    <vt:vector size="6" baseType="variant">
      <vt:variant>
        <vt:lpstr>Design Template</vt:lpstr>
      </vt:variant>
      <vt:variant>
        <vt:i4>1</vt:i4>
      </vt:variant>
      <vt:variant>
        <vt:lpstr>Embedded OLE Servers</vt:lpstr>
      </vt:variant>
      <vt:variant>
        <vt:i4>2</vt:i4>
      </vt:variant>
      <vt:variant>
        <vt:lpstr>Slide Titles</vt:lpstr>
      </vt:variant>
      <vt:variant>
        <vt:i4>89</vt:i4>
      </vt:variant>
    </vt:vector>
  </HeadingPairs>
  <TitlesOfParts>
    <vt:vector size="92" baseType="lpstr">
      <vt:lpstr>lectures_optima</vt:lpstr>
      <vt:lpstr>Equation</vt:lpstr>
      <vt:lpstr>Worksheet</vt:lpstr>
      <vt:lpstr>Introduction  </vt:lpstr>
      <vt:lpstr>Slide 2</vt:lpstr>
      <vt:lpstr>Slide 3</vt:lpstr>
      <vt:lpstr>Slide 4</vt:lpstr>
      <vt:lpstr>Slide 5</vt:lpstr>
      <vt:lpstr>Unconditional Branch</vt:lpstr>
      <vt:lpstr>Slide 7</vt:lpstr>
      <vt:lpstr>Academic Honesty</vt:lpstr>
      <vt:lpstr>Youre not going to cheat are you?</vt:lpstr>
      <vt:lpstr>Evaluation</vt:lpstr>
      <vt:lpstr>What Is Computer Architecture?</vt:lpstr>
      <vt:lpstr>Size is Important</vt:lpstr>
      <vt:lpstr>Eight Great Ideas</vt:lpstr>
      <vt:lpstr>Performance Evaluation</vt:lpstr>
      <vt:lpstr>Performance Evaluation</vt:lpstr>
      <vt:lpstr>Execution time</vt:lpstr>
      <vt:lpstr>Throughput</vt:lpstr>
      <vt:lpstr>Clock Cycles</vt:lpstr>
      <vt:lpstr>Clock Rate</vt:lpstr>
      <vt:lpstr>CPU Execution Time</vt:lpstr>
      <vt:lpstr>Effective CPI</vt:lpstr>
      <vt:lpstr>Example : Effective CPI</vt:lpstr>
      <vt:lpstr>Effective CPI</vt:lpstr>
      <vt:lpstr>Execution Rate</vt:lpstr>
      <vt:lpstr>Another Equation for CPU Time</vt:lpstr>
      <vt:lpstr>Remember: There Are No Absolutes!</vt:lpstr>
      <vt:lpstr>Words</vt:lpstr>
      <vt:lpstr>Adding Binary</vt:lpstr>
      <vt:lpstr>Who is Donald Knuth???</vt:lpstr>
      <vt:lpstr>Shifting a number left is the same as multiplying</vt:lpstr>
      <vt:lpstr>RSA</vt:lpstr>
      <vt:lpstr>Workloads and Benchmarks</vt:lpstr>
      <vt:lpstr>Need To Have Realistic Expectations</vt:lpstr>
      <vt:lpstr>Estimating Potential Speedup</vt:lpstr>
      <vt:lpstr>Example : Estimating Potential Speedup</vt:lpstr>
      <vt:lpstr>Amdahl’s Law</vt:lpstr>
      <vt:lpstr>ARM ISA</vt:lpstr>
      <vt:lpstr>Harvard Architecture</vt:lpstr>
      <vt:lpstr>Classic Von Neumann Architecture</vt:lpstr>
      <vt:lpstr>ISA Design Goals</vt:lpstr>
      <vt:lpstr>Machine State</vt:lpstr>
      <vt:lpstr>Endianness from wikipedia</vt:lpstr>
      <vt:lpstr>Instruction Classes</vt:lpstr>
      <vt:lpstr>Instruction Encoding </vt:lpstr>
      <vt:lpstr>Variable-length Instruction Encoding</vt:lpstr>
      <vt:lpstr>Multi-length Instruction Encoding</vt:lpstr>
      <vt:lpstr>Instruction Encoding Variations – Fixed Length – That’s us folks!</vt:lpstr>
      <vt:lpstr>Instruction Encoding Variations – Fixed Length – That’s us folks!</vt:lpstr>
      <vt:lpstr>More</vt:lpstr>
      <vt:lpstr>Signed Binary Representation</vt:lpstr>
      <vt:lpstr>Binary Shift</vt:lpstr>
      <vt:lpstr>Overflow</vt:lpstr>
      <vt:lpstr>Registers</vt:lpstr>
      <vt:lpstr>Slide 54</vt:lpstr>
      <vt:lpstr>Addressing Modes</vt:lpstr>
      <vt:lpstr>PC Relative Addressing</vt:lpstr>
      <vt:lpstr>Control Instruction Implementation</vt:lpstr>
      <vt:lpstr>Base Addressing – Load / Store</vt:lpstr>
      <vt:lpstr>Alignment</vt:lpstr>
      <vt:lpstr>Principles of ISA Design I</vt:lpstr>
      <vt:lpstr>Floating Point</vt:lpstr>
      <vt:lpstr>Scientific Notation</vt:lpstr>
      <vt:lpstr>Binary Representation of Floating-point Values</vt:lpstr>
      <vt:lpstr>Floating-point Standard</vt:lpstr>
      <vt:lpstr>Conversion</vt:lpstr>
      <vt:lpstr>Floating-point Addition in Binary</vt:lpstr>
      <vt:lpstr>Floating point math</vt:lpstr>
      <vt:lpstr>Data Path</vt:lpstr>
      <vt:lpstr>Floating-point Addition in Binary</vt:lpstr>
      <vt:lpstr>Processor Datapath and Control</vt:lpstr>
      <vt:lpstr>Instruction Fetch</vt:lpstr>
      <vt:lpstr>Instruction Execution</vt:lpstr>
      <vt:lpstr>Data Path for R and D instructions</vt:lpstr>
      <vt:lpstr>Control for “MATH”</vt:lpstr>
      <vt:lpstr>Control for LD</vt:lpstr>
      <vt:lpstr>Control for ST</vt:lpstr>
      <vt:lpstr>Conditional Branch Instructions</vt:lpstr>
      <vt:lpstr>Implementing Conditional Branch</vt:lpstr>
      <vt:lpstr>Putting the Elements Together</vt:lpstr>
      <vt:lpstr>Control for CBZ</vt:lpstr>
      <vt:lpstr>Single Cycle Cycle Time</vt:lpstr>
      <vt:lpstr>Estimating Instruction Times</vt:lpstr>
      <vt:lpstr>Putting the Elements Together</vt:lpstr>
      <vt:lpstr>What is missing?</vt:lpstr>
      <vt:lpstr>Key Thing to Understand</vt:lpstr>
      <vt:lpstr>Example R instruction</vt:lpstr>
      <vt:lpstr>We add muxes to allow selecting which bits for what</vt:lpstr>
      <vt:lpstr>Unconditional Branch</vt:lpstr>
      <vt:lpstr>Good Luck</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Performance</dc:title>
  <dc:creator>Apan Qasem</dc:creator>
  <cp:lastModifiedBy>Greg LaKomski</cp:lastModifiedBy>
  <cp:revision>735</cp:revision>
  <dcterms:created xsi:type="dcterms:W3CDTF">2018-09-27T01:39:01Z</dcterms:created>
  <dcterms:modified xsi:type="dcterms:W3CDTF">2018-09-27T01:50:19Z</dcterms:modified>
</cp:coreProperties>
</file>